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256" r:id="rId3"/>
    <p:sldId id="304" r:id="rId4"/>
    <p:sldId id="277" r:id="rId5"/>
    <p:sldId id="296" r:id="rId6"/>
    <p:sldId id="317" r:id="rId7"/>
    <p:sldId id="295" r:id="rId8"/>
    <p:sldId id="309" r:id="rId9"/>
    <p:sldId id="310" r:id="rId10"/>
    <p:sldId id="311" r:id="rId11"/>
    <p:sldId id="297" r:id="rId12"/>
    <p:sldId id="313" r:id="rId13"/>
    <p:sldId id="298" r:id="rId14"/>
    <p:sldId id="314" r:id="rId15"/>
    <p:sldId id="315" r:id="rId16"/>
    <p:sldId id="323" r:id="rId17"/>
    <p:sldId id="319" r:id="rId18"/>
    <p:sldId id="312" r:id="rId19"/>
    <p:sldId id="320" r:id="rId20"/>
    <p:sldId id="321" r:id="rId21"/>
    <p:sldId id="322" r:id="rId22"/>
    <p:sldId id="325" r:id="rId23"/>
    <p:sldId id="324" r:id="rId24"/>
    <p:sldId id="257" r:id="rId2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C7DB"/>
    <a:srgbClr val="FFC000"/>
    <a:srgbClr val="00B075"/>
    <a:srgbClr val="E9A54E"/>
    <a:srgbClr val="D1D1D2"/>
    <a:srgbClr val="D03F8A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2" autoAdjust="0"/>
    <p:restoredTop sz="74867" autoAdjust="0"/>
  </p:normalViewPr>
  <p:slideViewPr>
    <p:cSldViewPr snapToGrid="0">
      <p:cViewPr>
        <p:scale>
          <a:sx n="75" d="100"/>
          <a:sy n="75" d="100"/>
        </p:scale>
        <p:origin x="1224" y="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76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1DE03-719C-45DE-8524-5F359E39EEF6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178F6-394F-4E24-BBCF-0A1B1D0ABC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469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DD00C-8090-462A-9749-0B19C24BEE5D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34B82-A79E-47BB-A106-E4578EBCE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779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需要进一步完善需求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34B82-A79E-47BB-A106-E4578EBCECE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999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需要进一步完善需求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34B82-A79E-47BB-A106-E4578EBCECE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266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150"/>
            <a:ext cx="12192000" cy="691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106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0E4E25E-EE0C-4899-A617-751C32E229BD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2F465FF8-8CA9-441E-A339-47C020B1C215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870" y="6456083"/>
            <a:ext cx="3411538" cy="3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21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387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5884863"/>
            <a:ext cx="12192000" cy="985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895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809B4E-3C90-45BA-9311-05B8C783B8F5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31E464-ADE2-4E8C-B6E3-1BE60CFFA3D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649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C2566B-EA7A-4164-B96D-5B2D0269284F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A9AAB0-AC79-4976-9B10-716B3274B6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422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F3C07-EB10-4915-A586-97724288A7CC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B0E784-A740-4EA8-8246-174D9424F48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954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B9DDF-F910-41A1-8021-8E532B070428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A02C0B-C67A-439E-814F-BCD7FB1C33F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600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E517F-51F3-4BE7-A2DD-4422CD07F5F3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E63CDA-9E5B-4D63-B0CC-05B963889D1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048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5B8E14-5C17-4EEF-8DD1-F5EF57CBF8B6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09ACF9-7F02-45B7-BBD9-69939017D6B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6907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84A3FD-0CF5-47C7-920B-D38954B691C1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E71250-FEC9-41E7-A96C-A4D47166407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3735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2F4BB-5309-4372-83BC-CCCCB5EA0949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4DE1FE-413C-48FC-AA3A-2DC93727862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11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BE712FE-0457-45D3-ADF8-4561C818F9B6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EAEF5CA-DB74-43E1-96C6-055C7CCE06EE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870" y="6456083"/>
            <a:ext cx="3411538" cy="3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49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E271-6502-4753-93AD-98373C00A6B0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58A450-E873-4F64-86D0-D2CD3C0471C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009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AE147-77CF-445B-9B38-26C78ACAF7CF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D91837-18A8-48F2-99E3-95D42D2384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0321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7E659-D7B2-486C-A813-70D3ED872F9C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68B8BF-E4F4-4192-973F-A7A11E9A3CD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033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F0A4D97-3B87-40C1-B6AD-FA9517E75F8D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2318E1B1-5590-42A8-AF31-C6F243E5B0C1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870" y="6456083"/>
            <a:ext cx="3411538" cy="3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21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42408EE-0F0C-4AB4-8706-FE973FA8EC30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A74F4FB5-3C17-40D7-88E0-166228697B65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870" y="6456083"/>
            <a:ext cx="3411538" cy="3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68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DE96DA3-A361-4F29-B853-E989C8DA2E2F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F1587A21-FE67-46AD-BAD3-4D01FE411282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870" y="6456083"/>
            <a:ext cx="3411538" cy="3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18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56334B6-1313-49DD-9A79-EE17E1C2B403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1ECD3EA8-C977-4E4D-AD0D-D685CE5CE723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870" y="6456083"/>
            <a:ext cx="3411538" cy="3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15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FD0463E-CC7A-4DDF-9F51-E76780189197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0DF82CC8-A110-4168-AA78-2ADCE827172A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870" y="6456083"/>
            <a:ext cx="3411538" cy="351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3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90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39C7D91-6911-4D9C-ADE7-6A0D12DB9340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8A75338-8D70-4819-B62F-420722C47477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870" y="6456083"/>
            <a:ext cx="3411538" cy="3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1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9E009BE-C0DA-4F41-A770-410A5188451F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3BE4547F-7392-4EAC-A431-0FD40CCEEE0A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870" y="6456083"/>
            <a:ext cx="3411538" cy="3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83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3865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6386512"/>
            <a:ext cx="12192000" cy="471487"/>
          </a:xfrm>
          <a:prstGeom prst="rect">
            <a:avLst/>
          </a:prstGeom>
          <a:gradFill flip="none" rotWithShape="1">
            <a:gsLst>
              <a:gs pos="0">
                <a:schemeClr val="bg1">
                  <a:tint val="93000"/>
                  <a:satMod val="150000"/>
                  <a:shade val="98000"/>
                  <a:lumMod val="0"/>
                  <a:lumOff val="100000"/>
                  <a:alpha val="0"/>
                </a:schemeClr>
              </a:gs>
              <a:gs pos="94000">
                <a:schemeClr val="bg1">
                  <a:tint val="98000"/>
                  <a:satMod val="130000"/>
                  <a:shade val="90000"/>
                  <a:lumMod val="103000"/>
                  <a:alpha val="7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677E6D8-4F8B-4CAF-833C-6DE2DA0D795C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D7BD953A-99F6-454D-9137-435FFE987A8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7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10009414" y="5697359"/>
            <a:ext cx="16981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 smtClean="0">
                <a:solidFill>
                  <a:schemeClr val="bg1"/>
                </a:solidFill>
                <a:latin typeface="Bodoni MT Condensed" panose="02070606080606020203" pitchFamily="18" charset="0"/>
              </a:rPr>
              <a:t>Westwell-lab</a:t>
            </a:r>
            <a:endParaRPr lang="zh-CN" altLang="en-US" sz="2800" b="1" dirty="0">
              <a:solidFill>
                <a:schemeClr val="bg1"/>
              </a:solidFill>
              <a:latin typeface="Bodoni MT Condensed" panose="02070606080606020203" pitchFamily="18" charset="0"/>
            </a:endParaRPr>
          </a:p>
        </p:txBody>
      </p:sp>
      <p:sp>
        <p:nvSpPr>
          <p:cNvPr id="14340" name="TextBox 1"/>
          <p:cNvSpPr txBox="1">
            <a:spLocks noChangeArrowheads="1"/>
          </p:cNvSpPr>
          <p:nvPr/>
        </p:nvSpPr>
        <p:spPr bwMode="auto">
          <a:xfrm>
            <a:off x="5555780" y="3487826"/>
            <a:ext cx="6314549" cy="41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ts val="2500"/>
              </a:lnSpc>
            </a:pPr>
            <a:r>
              <a:rPr lang="en-US" altLang="zh-CN" sz="6000" b="1" dirty="0" err="1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HardRock</a:t>
            </a:r>
            <a:r>
              <a:rPr lang="zh-CN" altLang="en-US" sz="6000" b="1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技术方案</a:t>
            </a:r>
            <a:endParaRPr lang="zh-CN" altLang="en-US" sz="4800" b="1" dirty="0">
              <a:solidFill>
                <a:schemeClr val="bg1"/>
              </a:solidFill>
              <a:latin typeface="Modern No. 20" pitchFamily="18" charset="0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171349"/>
            <a:ext cx="2257411" cy="957364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1"/>
          <p:cNvSpPr txBox="1">
            <a:spLocks noChangeArrowheads="1"/>
          </p:cNvSpPr>
          <p:nvPr/>
        </p:nvSpPr>
        <p:spPr bwMode="auto">
          <a:xfrm>
            <a:off x="248056" y="236607"/>
            <a:ext cx="7040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>
                <a:solidFill>
                  <a:srgbClr val="00B075"/>
                </a:solidFill>
              </a:rPr>
              <a:t>03</a:t>
            </a:r>
            <a:endParaRPr lang="zh-CN" altLang="en-US" sz="4000" dirty="0">
              <a:solidFill>
                <a:srgbClr val="00B075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2950" y="482750"/>
            <a:ext cx="4400550" cy="46166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目标检测网络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8150" y="1877982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lvetica Neue"/>
              </a:rPr>
              <a:t>RCNN(2014)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lvetica Neue"/>
                <a:sym typeface="Wingdings" panose="05000000000000000000" pitchFamily="2" charset="2"/>
              </a:rPr>
              <a:t> Fast RCNN(2015)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lvetica Neue"/>
              </a:rPr>
              <a:t>Faster RCNN(2015)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lvetica Neue"/>
                <a:sym typeface="Wingdings" panose="05000000000000000000" pitchFamily="2" charset="2"/>
              </a:rPr>
              <a:t> YOLO/SSD/RFCN(2016)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2337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1"/>
          <p:cNvSpPr txBox="1">
            <a:spLocks noChangeArrowheads="1"/>
          </p:cNvSpPr>
          <p:nvPr/>
        </p:nvSpPr>
        <p:spPr bwMode="auto">
          <a:xfrm>
            <a:off x="248056" y="236607"/>
            <a:ext cx="7040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>
                <a:solidFill>
                  <a:srgbClr val="00B075"/>
                </a:solidFill>
              </a:rPr>
              <a:t>03</a:t>
            </a:r>
            <a:endParaRPr lang="zh-CN" altLang="en-US" sz="4000" dirty="0">
              <a:solidFill>
                <a:srgbClr val="00B075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2950" y="482750"/>
            <a:ext cx="4400550" cy="46166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Faster RCNN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2950" y="3721283"/>
            <a:ext cx="40508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FasterRCNN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RPN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Anchor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使用</a:t>
            </a:r>
            <a:r>
              <a:rPr lang="en-US" altLang="zh-CN" dirty="0"/>
              <a:t>CNN</a:t>
            </a:r>
            <a:r>
              <a:rPr lang="zh-CN" altLang="en-US" dirty="0"/>
              <a:t>卷积神经网络直接产生</a:t>
            </a:r>
            <a:r>
              <a:rPr lang="en-US" altLang="zh-CN" dirty="0"/>
              <a:t>Region Proposal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461" y="824283"/>
            <a:ext cx="4826087" cy="44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5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1"/>
          <p:cNvSpPr txBox="1">
            <a:spLocks noChangeArrowheads="1"/>
          </p:cNvSpPr>
          <p:nvPr/>
        </p:nvSpPr>
        <p:spPr bwMode="auto">
          <a:xfrm>
            <a:off x="248056" y="236607"/>
            <a:ext cx="7040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>
                <a:solidFill>
                  <a:srgbClr val="00B075"/>
                </a:solidFill>
              </a:rPr>
              <a:t>03</a:t>
            </a:r>
            <a:endParaRPr lang="zh-CN" altLang="en-US" sz="4000" dirty="0">
              <a:solidFill>
                <a:srgbClr val="00B075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2950" y="482750"/>
            <a:ext cx="4400550" cy="46166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Yolo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0075" y="944415"/>
            <a:ext cx="36113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YOLO</a:t>
            </a:r>
            <a:r>
              <a:rPr lang="en-US" altLang="zh-CN" dirty="0" smtClean="0">
                <a:sym typeface="Wingdings" panose="05000000000000000000" pitchFamily="2" charset="2"/>
              </a:rPr>
              <a:t>V2/Tiny  V3/Tiny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ym typeface="Wingdings" panose="05000000000000000000" pitchFamily="2" charset="2"/>
              </a:rPr>
              <a:t>V2 Darknet19+Anchor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ym typeface="Wingdings" panose="05000000000000000000" pitchFamily="2" charset="2"/>
              </a:rPr>
              <a:t>Average Pooling +FC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ym typeface="Wingdings" panose="05000000000000000000" pitchFamily="2" charset="2"/>
              </a:rPr>
              <a:t>V3</a:t>
            </a:r>
            <a:r>
              <a:rPr lang="zh-CN" altLang="en-US" dirty="0" smtClean="0">
                <a:sym typeface="Wingdings" panose="05000000000000000000" pitchFamily="2" charset="2"/>
              </a:rPr>
              <a:t>修改损失函数，采用</a:t>
            </a:r>
            <a:r>
              <a:rPr lang="en-US" altLang="zh-CN" dirty="0" smtClean="0">
                <a:sym typeface="Wingdings" panose="05000000000000000000" pitchFamily="2" charset="2"/>
              </a:rPr>
              <a:t>SSD</a:t>
            </a:r>
            <a:r>
              <a:rPr lang="zh-CN" altLang="en-US" dirty="0" smtClean="0">
                <a:sym typeface="Wingdings" panose="05000000000000000000" pitchFamily="2" charset="2"/>
              </a:rPr>
              <a:t>的多</a:t>
            </a:r>
            <a:r>
              <a:rPr lang="en-US" altLang="zh-CN" dirty="0" smtClean="0">
                <a:sym typeface="Wingdings" panose="05000000000000000000" pitchFamily="2" charset="2"/>
              </a:rPr>
              <a:t>scale</a:t>
            </a:r>
            <a:r>
              <a:rPr lang="zh-CN" altLang="en-US" dirty="0" smtClean="0">
                <a:sym typeface="Wingdings" panose="05000000000000000000" pitchFamily="2" charset="2"/>
              </a:rPr>
              <a:t>，</a:t>
            </a:r>
            <a:r>
              <a:rPr lang="en-US" altLang="zh-CN" dirty="0" smtClean="0">
                <a:sym typeface="Wingdings" panose="05000000000000000000" pitchFamily="2" charset="2"/>
              </a:rPr>
              <a:t>Darknet53</a:t>
            </a:r>
            <a:r>
              <a:rPr lang="zh-CN" altLang="en-US" dirty="0" smtClean="0">
                <a:sym typeface="Wingdings" panose="05000000000000000000" pitchFamily="2" charset="2"/>
              </a:rPr>
              <a:t>（</a:t>
            </a:r>
            <a:r>
              <a:rPr lang="en-US" altLang="zh-CN" dirty="0" smtClean="0">
                <a:sym typeface="Wingdings" panose="05000000000000000000" pitchFamily="2" charset="2"/>
              </a:rPr>
              <a:t>Residual Net</a:t>
            </a:r>
            <a:r>
              <a:rPr lang="zh-CN" altLang="en-US" dirty="0" smtClean="0">
                <a:sym typeface="Wingdings" panose="05000000000000000000" pitchFamily="2" charset="2"/>
              </a:rPr>
              <a:t>），上采样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Wingdings" panose="05000000000000000000" pitchFamily="2" charset="2"/>
              </a:rPr>
              <a:t>Average Pooling +FC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7</a:t>
            </a:r>
            <a:r>
              <a:rPr lang="en-US" altLang="zh-CN" dirty="0" smtClean="0"/>
              <a:t>x7 grid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2</a:t>
            </a:r>
            <a:r>
              <a:rPr lang="zh-CN" altLang="en-US" dirty="0" smtClean="0"/>
              <a:t>层全连接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7" name="AutoShape 1" descr="D://Program%20Files%20%28x86%29/Youdao/YoudaoNote/songjie_email@126.com/2b876f9f5f4a41d99ab217b660b3d114/clipboar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784593"/>
            <a:ext cx="4596612" cy="23987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946" y="0"/>
            <a:ext cx="3328628" cy="6858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578383" y="304800"/>
            <a:ext cx="3611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YOLOV3 Tiny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YOLO</a:t>
            </a:r>
            <a:r>
              <a:rPr lang="en-US" altLang="zh-CN" dirty="0" smtClean="0">
                <a:sym typeface="Wingdings" panose="05000000000000000000" pitchFamily="2" charset="2"/>
              </a:rPr>
              <a:t>V3 Tiny </a:t>
            </a:r>
            <a:r>
              <a:rPr lang="zh-CN" altLang="en-US" dirty="0" smtClean="0">
                <a:sym typeface="Wingdings" panose="05000000000000000000" pitchFamily="2" charset="2"/>
              </a:rPr>
              <a:t>效果好于</a:t>
            </a:r>
            <a:r>
              <a:rPr lang="en-US" altLang="zh-CN" dirty="0" smtClean="0">
                <a:sym typeface="Wingdings" panose="05000000000000000000" pitchFamily="2" charset="2"/>
              </a:rPr>
              <a:t>YOLOV2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ym typeface="Wingdings" panose="05000000000000000000" pitchFamily="2" charset="2"/>
              </a:rPr>
              <a:t>Concat</a:t>
            </a:r>
            <a:r>
              <a:rPr lang="en-US" altLang="zh-CN" dirty="0" smtClean="0">
                <a:sym typeface="Wingdings" panose="05000000000000000000" pitchFamily="2" charset="2"/>
              </a:rPr>
              <a:t> + </a:t>
            </a:r>
            <a:r>
              <a:rPr lang="en-US" altLang="zh-CN" dirty="0" err="1" smtClean="0">
                <a:sym typeface="Wingdings" panose="05000000000000000000" pitchFamily="2" charset="2"/>
              </a:rPr>
              <a:t>upsample</a:t>
            </a:r>
            <a:r>
              <a:rPr lang="en-US" altLang="zh-CN" dirty="0" smtClean="0">
                <a:sym typeface="Wingdings" panose="05000000000000000000" pitchFamily="2" charset="2"/>
              </a:rPr>
              <a:t> + Yolo</a:t>
            </a:r>
            <a:r>
              <a:rPr lang="zh-CN" altLang="en-US" dirty="0" smtClean="0">
                <a:sym typeface="Wingdings" panose="05000000000000000000" pitchFamily="2" charset="2"/>
              </a:rPr>
              <a:t>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176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1"/>
          <p:cNvSpPr txBox="1">
            <a:spLocks noChangeArrowheads="1"/>
          </p:cNvSpPr>
          <p:nvPr/>
        </p:nvSpPr>
        <p:spPr bwMode="auto">
          <a:xfrm>
            <a:off x="248056" y="236607"/>
            <a:ext cx="7040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>
                <a:solidFill>
                  <a:srgbClr val="00B075"/>
                </a:solidFill>
              </a:rPr>
              <a:t>03</a:t>
            </a:r>
            <a:endParaRPr lang="zh-CN" altLang="en-US" sz="4000" dirty="0">
              <a:solidFill>
                <a:srgbClr val="00B075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2950" y="482750"/>
            <a:ext cx="4400550" cy="46166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SSD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4434" y="2807513"/>
            <a:ext cx="51533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相对</a:t>
            </a:r>
            <a:r>
              <a:rPr lang="zh-CN" altLang="en-US" dirty="0" smtClean="0"/>
              <a:t>于</a:t>
            </a:r>
            <a:r>
              <a:rPr lang="en-US" altLang="zh-CN" dirty="0" smtClean="0"/>
              <a:t>Faster RCNN</a:t>
            </a:r>
            <a:r>
              <a:rPr lang="zh-CN" altLang="en-US" dirty="0" smtClean="0"/>
              <a:t>，去掉了</a:t>
            </a:r>
            <a:r>
              <a:rPr lang="en-US" altLang="zh-CN" dirty="0" smtClean="0"/>
              <a:t>RPN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FC6/7/8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相对于</a:t>
            </a:r>
            <a:r>
              <a:rPr lang="en-US" altLang="zh-CN" dirty="0" smtClean="0"/>
              <a:t>Yolo</a:t>
            </a:r>
            <a:r>
              <a:rPr lang="zh-CN" altLang="en-US" dirty="0" smtClean="0"/>
              <a:t>，去掉了</a:t>
            </a:r>
            <a:r>
              <a:rPr lang="en-US" altLang="zh-CN" dirty="0" smtClean="0"/>
              <a:t>FC8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小</a:t>
            </a:r>
            <a:r>
              <a:rPr lang="zh-CN" altLang="en-US" dirty="0"/>
              <a:t>目标还是不如</a:t>
            </a:r>
            <a:r>
              <a:rPr lang="en-US" altLang="zh-CN" dirty="0" err="1"/>
              <a:t>FasterRCNN</a:t>
            </a:r>
            <a:r>
              <a:rPr lang="zh-CN" altLang="en-US" dirty="0"/>
              <a:t>，大目标比</a:t>
            </a:r>
            <a:r>
              <a:rPr lang="en-US" altLang="zh-CN" dirty="0"/>
              <a:t>Faster</a:t>
            </a:r>
            <a:r>
              <a:rPr lang="zh-CN" altLang="en-US" dirty="0"/>
              <a:t>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163" y="236607"/>
            <a:ext cx="6643688" cy="296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5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1"/>
          <p:cNvSpPr txBox="1">
            <a:spLocks noChangeArrowheads="1"/>
          </p:cNvSpPr>
          <p:nvPr/>
        </p:nvSpPr>
        <p:spPr bwMode="auto">
          <a:xfrm>
            <a:off x="248056" y="236607"/>
            <a:ext cx="7040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>
                <a:solidFill>
                  <a:srgbClr val="00B075"/>
                </a:solidFill>
              </a:rPr>
              <a:t>03</a:t>
            </a:r>
            <a:endParaRPr lang="zh-CN" altLang="en-US" sz="4000" dirty="0">
              <a:solidFill>
                <a:srgbClr val="00B075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2950" y="482750"/>
            <a:ext cx="4400550" cy="46166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RFCN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68179" y="2416028"/>
            <a:ext cx="18481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RFCN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PS-ROI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去全连接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671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1"/>
          <p:cNvSpPr txBox="1">
            <a:spLocks noChangeArrowheads="1"/>
          </p:cNvSpPr>
          <p:nvPr/>
        </p:nvSpPr>
        <p:spPr bwMode="auto">
          <a:xfrm>
            <a:off x="248056" y="236607"/>
            <a:ext cx="7040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>
                <a:solidFill>
                  <a:srgbClr val="00B075"/>
                </a:solidFill>
              </a:rPr>
              <a:t>03</a:t>
            </a:r>
            <a:endParaRPr lang="zh-CN" altLang="en-US" sz="4000" dirty="0">
              <a:solidFill>
                <a:srgbClr val="00B075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2950" y="482750"/>
            <a:ext cx="4400550" cy="46166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FCN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1222" y="1383517"/>
            <a:ext cx="471885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FCN</a:t>
            </a:r>
            <a:r>
              <a:rPr lang="zh-CN" altLang="en-US" dirty="0" smtClean="0"/>
              <a:t>全卷积网络</a:t>
            </a:r>
            <a:endParaRPr lang="en-US" altLang="zh-CN" dirty="0" smtClean="0"/>
          </a:p>
          <a:p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分割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Full Convolutional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全</a:t>
            </a:r>
            <a:r>
              <a:rPr lang="zh-CN" altLang="en-US" dirty="0" smtClean="0"/>
              <a:t>连接换成卷积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FC6 </a:t>
            </a:r>
            <a:r>
              <a:rPr lang="en-US" altLang="zh-CN" dirty="0">
                <a:sym typeface="Wingdings" panose="05000000000000000000" pitchFamily="2" charset="2"/>
              </a:rPr>
              <a:t> 1x1,4096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FC7 </a:t>
            </a:r>
            <a:r>
              <a:rPr lang="en-US" altLang="zh-CN" dirty="0">
                <a:sym typeface="Wingdings" panose="05000000000000000000" pitchFamily="2" charset="2"/>
              </a:rPr>
              <a:t> 1x1,4096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FC8 </a:t>
            </a:r>
            <a:r>
              <a:rPr lang="en-US" altLang="zh-CN" dirty="0">
                <a:sym typeface="Wingdings" panose="05000000000000000000" pitchFamily="2" charset="2"/>
              </a:rPr>
              <a:t> 1x1,</a:t>
            </a:r>
            <a:r>
              <a:rPr lang="zh-CN" altLang="en-US" dirty="0">
                <a:sym typeface="Wingdings" panose="05000000000000000000" pitchFamily="2" charset="2"/>
              </a:rPr>
              <a:t>类别</a:t>
            </a:r>
            <a:r>
              <a:rPr lang="en-US" altLang="zh-CN" dirty="0">
                <a:sym typeface="Wingdings" panose="05000000000000000000" pitchFamily="2" charset="2"/>
              </a:rPr>
              <a:t>N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反卷积</a:t>
            </a:r>
            <a:r>
              <a:rPr lang="en-US" altLang="zh-CN" dirty="0" err="1" smtClean="0"/>
              <a:t>Deconvolution</a:t>
            </a:r>
            <a:r>
              <a:rPr lang="zh-CN" altLang="en-US" dirty="0" smtClean="0"/>
              <a:t>（转置卷积）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外围补零反卷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插</a:t>
            </a:r>
            <a:r>
              <a:rPr lang="zh-CN" altLang="en-US" dirty="0" smtClean="0"/>
              <a:t>零分数步长反卷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跳层结构</a:t>
            </a:r>
            <a:r>
              <a:rPr lang="en-US" altLang="zh-CN" dirty="0" smtClean="0"/>
              <a:t>Skip-Layer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类似残差网络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基础网络（</a:t>
            </a:r>
            <a:r>
              <a:rPr lang="en-US" altLang="zh-CN" dirty="0" err="1" smtClean="0"/>
              <a:t>AlexNet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VGG16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GoogleNet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反</a:t>
            </a:r>
            <a:r>
              <a:rPr lang="zh-CN" altLang="en-US" dirty="0" smtClean="0">
                <a:solidFill>
                  <a:srgbClr val="FF0000"/>
                </a:solidFill>
              </a:rPr>
              <a:t>卷积尺寸需要裁剪，如何裁剪？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962" y="236607"/>
            <a:ext cx="6047262" cy="31798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604" y="3325545"/>
            <a:ext cx="6053087" cy="350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9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1"/>
          <p:cNvSpPr txBox="1">
            <a:spLocks noChangeArrowheads="1"/>
          </p:cNvSpPr>
          <p:nvPr/>
        </p:nvSpPr>
        <p:spPr bwMode="auto">
          <a:xfrm>
            <a:off x="248056" y="236607"/>
            <a:ext cx="7040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>
                <a:solidFill>
                  <a:srgbClr val="00B075"/>
                </a:solidFill>
              </a:rPr>
              <a:t>03</a:t>
            </a:r>
            <a:endParaRPr lang="zh-CN" altLang="en-US" sz="4000" dirty="0">
              <a:solidFill>
                <a:srgbClr val="00B075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2950" y="482750"/>
            <a:ext cx="4400550" cy="46166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FPN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147" y="2555728"/>
            <a:ext cx="64687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FPN </a:t>
            </a:r>
            <a:r>
              <a:rPr lang="zh-CN" altLang="en-US" dirty="0" smtClean="0"/>
              <a:t>金字塔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图像金字塔结构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类似</a:t>
            </a:r>
            <a:r>
              <a:rPr lang="en-US" altLang="zh-CN" dirty="0" smtClean="0"/>
              <a:t>SSD</a:t>
            </a:r>
            <a:r>
              <a:rPr lang="zh-CN" altLang="en-US" dirty="0" smtClean="0"/>
              <a:t>，采用多尺度特征融合（加和），但多了</a:t>
            </a:r>
            <a:r>
              <a:rPr lang="en-US" altLang="zh-CN" dirty="0" err="1" smtClean="0"/>
              <a:t>upsample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Faster RCNN</a:t>
            </a:r>
            <a:r>
              <a:rPr lang="zh-CN" altLang="en-US" dirty="0" smtClean="0"/>
              <a:t>只用最后一个特征进行预测，</a:t>
            </a:r>
            <a:r>
              <a:rPr lang="en-US" altLang="zh-CN" dirty="0" smtClean="0"/>
              <a:t>FPN</a:t>
            </a:r>
            <a:r>
              <a:rPr lang="zh-CN" altLang="en-US" dirty="0" smtClean="0"/>
              <a:t>用到多个尺度特征进行预测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037" y="334962"/>
            <a:ext cx="43529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6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1"/>
          <p:cNvSpPr txBox="1">
            <a:spLocks noChangeArrowheads="1"/>
          </p:cNvSpPr>
          <p:nvPr/>
        </p:nvSpPr>
        <p:spPr bwMode="auto">
          <a:xfrm>
            <a:off x="248056" y="236607"/>
            <a:ext cx="7040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>
                <a:solidFill>
                  <a:srgbClr val="00B075"/>
                </a:solidFill>
              </a:rPr>
              <a:t>03</a:t>
            </a:r>
            <a:endParaRPr lang="zh-CN" altLang="en-US" sz="4000" dirty="0">
              <a:solidFill>
                <a:srgbClr val="00B075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2950" y="482750"/>
            <a:ext cx="4400550" cy="46166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Mask RCNN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394" y="153987"/>
            <a:ext cx="4986253" cy="354806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5614" y="1290539"/>
            <a:ext cx="51397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Mask RCNN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Faster RCNN + FPN(mask) + ROI-Align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Backbone net(</a:t>
            </a:r>
            <a:r>
              <a:rPr lang="en-US" altLang="zh-CN" dirty="0" err="1" smtClean="0"/>
              <a:t>VGG,GoogleNet,ResNet</a:t>
            </a:r>
            <a:r>
              <a:rPr lang="en-US" altLang="zh-CN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P6 </a:t>
            </a:r>
            <a:r>
              <a:rPr lang="en-US" altLang="zh-CN" dirty="0" smtClean="0">
                <a:sym typeface="Wingdings" panose="05000000000000000000" pitchFamily="2" charset="2"/>
              </a:rPr>
              <a:t> RPN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FPN(mask) =</a:t>
            </a:r>
            <a:r>
              <a:rPr lang="en-US" altLang="zh-CN" dirty="0" smtClean="0">
                <a:sym typeface="Wingdings" panose="05000000000000000000" pitchFamily="2" charset="2"/>
              </a:rPr>
              <a:t>P2-5 </a:t>
            </a:r>
            <a:r>
              <a:rPr lang="en-US" altLang="zh-CN" dirty="0" err="1" smtClean="0">
                <a:sym typeface="Wingdings" panose="05000000000000000000" pitchFamily="2" charset="2"/>
              </a:rPr>
              <a:t>upsample</a:t>
            </a:r>
            <a:r>
              <a:rPr lang="en-US" altLang="zh-CN" dirty="0" smtClean="0">
                <a:sym typeface="Wingdings" panose="05000000000000000000" pitchFamily="2" charset="2"/>
              </a:rPr>
              <a:t> + </a:t>
            </a:r>
            <a:r>
              <a:rPr lang="zh-CN" altLang="en-US" dirty="0" smtClean="0">
                <a:sym typeface="Wingdings" panose="05000000000000000000" pitchFamily="2" charset="2"/>
              </a:rPr>
              <a:t>加和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ym typeface="Wingdings" panose="05000000000000000000" pitchFamily="2" charset="2"/>
              </a:rPr>
              <a:t>ROI-Pooling</a:t>
            </a:r>
            <a:r>
              <a:rPr lang="zh-CN" altLang="en-US" dirty="0" smtClean="0">
                <a:sym typeface="Wingdings" panose="05000000000000000000" pitchFamily="2" charset="2"/>
              </a:rPr>
              <a:t>改成了</a:t>
            </a:r>
            <a:r>
              <a:rPr lang="en-US" altLang="zh-CN" dirty="0" smtClean="0">
                <a:sym typeface="Wingdings" panose="05000000000000000000" pitchFamily="2" charset="2"/>
              </a:rPr>
              <a:t>ROI-Align= </a:t>
            </a:r>
            <a:r>
              <a:rPr lang="zh-CN" altLang="en-US" dirty="0" smtClean="0">
                <a:sym typeface="Wingdings" panose="05000000000000000000" pitchFamily="2" charset="2"/>
              </a:rPr>
              <a:t>插值 </a:t>
            </a:r>
            <a:r>
              <a:rPr lang="en-US" altLang="zh-CN" dirty="0" smtClean="0">
                <a:sym typeface="Wingdings" panose="05000000000000000000" pitchFamily="2" charset="2"/>
              </a:rPr>
              <a:t>+ Max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Wingdings" panose="05000000000000000000" pitchFamily="2" charset="2"/>
              </a:rPr>
              <a:t>用</a:t>
            </a:r>
            <a:r>
              <a:rPr lang="en-US" altLang="zh-CN" dirty="0" smtClean="0">
                <a:sym typeface="Wingdings" panose="05000000000000000000" pitchFamily="2" charset="2"/>
              </a:rPr>
              <a:t>1x1024</a:t>
            </a:r>
            <a:r>
              <a:rPr lang="zh-CN" altLang="en-US" dirty="0" smtClean="0">
                <a:sym typeface="Wingdings" panose="05000000000000000000" pitchFamily="2" charset="2"/>
              </a:rPr>
              <a:t>替代了全连接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先分类再分割，所以是实例分割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544" y="3702050"/>
            <a:ext cx="3125115" cy="3130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369" y="3382962"/>
            <a:ext cx="3301728" cy="34496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56" y="4304821"/>
            <a:ext cx="4808012" cy="184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4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1"/>
          <p:cNvSpPr txBox="1">
            <a:spLocks noChangeArrowheads="1"/>
          </p:cNvSpPr>
          <p:nvPr/>
        </p:nvSpPr>
        <p:spPr bwMode="auto">
          <a:xfrm>
            <a:off x="248056" y="236607"/>
            <a:ext cx="7040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>
                <a:solidFill>
                  <a:srgbClr val="00B075"/>
                </a:solidFill>
              </a:rPr>
              <a:t>03</a:t>
            </a:r>
            <a:endParaRPr lang="zh-CN" altLang="en-US" sz="4000" dirty="0">
              <a:solidFill>
                <a:srgbClr val="00B075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2950" y="482750"/>
            <a:ext cx="4400550" cy="46166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ENet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1334344"/>
            <a:ext cx="494788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Initial Block + </a:t>
            </a:r>
            <a:r>
              <a:rPr lang="en-US" altLang="zh-CN" dirty="0" err="1" smtClean="0"/>
              <a:t>Enet</a:t>
            </a:r>
            <a:r>
              <a:rPr lang="en-US" altLang="zh-CN" dirty="0" smtClean="0"/>
              <a:t> Bottleneck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Initial Block </a:t>
            </a:r>
            <a:r>
              <a:rPr lang="zh-CN" altLang="en-US" dirty="0" smtClean="0"/>
              <a:t>类似</a:t>
            </a:r>
            <a:r>
              <a:rPr lang="en-US" altLang="zh-CN" dirty="0" err="1" smtClean="0"/>
              <a:t>googleNet</a:t>
            </a:r>
            <a:r>
              <a:rPr lang="en-US" altLang="zh-CN" dirty="0" smtClean="0"/>
              <a:t> inception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Bottleneck</a:t>
            </a:r>
            <a:r>
              <a:rPr lang="zh-CN" altLang="en-US" dirty="0" smtClean="0"/>
              <a:t>类似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残差</a:t>
            </a:r>
            <a:r>
              <a:rPr lang="en-US" altLang="zh-CN" dirty="0" smtClean="0"/>
              <a:t>+inception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下采样</a:t>
            </a:r>
            <a:r>
              <a:rPr lang="en-US" altLang="zh-CN" dirty="0" smtClean="0"/>
              <a:t>Bottleneck  + </a:t>
            </a:r>
            <a:r>
              <a:rPr lang="zh-CN" altLang="en-US" dirty="0" smtClean="0"/>
              <a:t>非下采样</a:t>
            </a:r>
            <a:r>
              <a:rPr lang="en-US" altLang="zh-CN" dirty="0" smtClean="0"/>
              <a:t>Bottleneck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下</a:t>
            </a:r>
            <a:r>
              <a:rPr lang="zh-CN" altLang="en-US" dirty="0" smtClean="0"/>
              <a:t>采样：</a:t>
            </a:r>
            <a:r>
              <a:rPr lang="en-US" altLang="zh-CN" dirty="0" smtClean="0"/>
              <a:t>2x2</a:t>
            </a:r>
            <a:r>
              <a:rPr lang="en-US" altLang="zh-CN" dirty="0" smtClean="0">
                <a:sym typeface="Wingdings" panose="05000000000000000000" pitchFamily="2" charset="2"/>
              </a:rPr>
              <a:t>conv1x1 and </a:t>
            </a:r>
            <a:r>
              <a:rPr lang="en-US" altLang="zh-CN" dirty="0" err="1" smtClean="0">
                <a:sym typeface="Wingdings" panose="05000000000000000000" pitchFamily="2" charset="2"/>
              </a:rPr>
              <a:t>maxpooling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Wingdings" panose="05000000000000000000" pitchFamily="2" charset="2"/>
              </a:rPr>
              <a:t>非下采样：</a:t>
            </a:r>
            <a:r>
              <a:rPr lang="en-US" altLang="zh-CN" dirty="0" smtClean="0">
                <a:sym typeface="Wingdings" panose="05000000000000000000" pitchFamily="2" charset="2"/>
              </a:rPr>
              <a:t>1x1conv1x1 and no </a:t>
            </a:r>
            <a:r>
              <a:rPr lang="en-US" altLang="zh-CN" dirty="0" err="1" smtClean="0">
                <a:sym typeface="Wingdings" panose="05000000000000000000" pitchFamily="2" charset="2"/>
              </a:rPr>
              <a:t>maxpooling</a:t>
            </a:r>
            <a:endParaRPr lang="en-US" altLang="zh-CN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Conv</a:t>
            </a:r>
            <a:r>
              <a:rPr lang="zh-CN" altLang="en-US" dirty="0" smtClean="0"/>
              <a:t>包含普通卷积，</a:t>
            </a:r>
            <a:r>
              <a:rPr lang="en-US" altLang="zh-CN" dirty="0" smtClean="0"/>
              <a:t>asymmetric</a:t>
            </a:r>
            <a:r>
              <a:rPr lang="zh-CN" altLang="en-US" dirty="0" smtClean="0"/>
              <a:t>分解卷积，</a:t>
            </a:r>
            <a:r>
              <a:rPr lang="en-US" altLang="zh-CN" dirty="0" smtClean="0"/>
              <a:t>Dilated</a:t>
            </a:r>
            <a:r>
              <a:rPr lang="zh-CN" altLang="en-US" dirty="0" smtClean="0"/>
              <a:t>空洞卷积</a:t>
            </a:r>
            <a:endParaRPr lang="en-US" altLang="zh-CN" dirty="0" smtClean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有</a:t>
            </a:r>
            <a:r>
              <a:rPr lang="en-US" altLang="zh-CN" dirty="0" smtClean="0"/>
              <a:t>batch Norm</a:t>
            </a:r>
            <a:r>
              <a:rPr lang="zh-CN" altLang="en-US" dirty="0" smtClean="0"/>
              <a:t>，没有</a:t>
            </a:r>
            <a:r>
              <a:rPr lang="en-US" altLang="zh-CN" dirty="0" smtClean="0"/>
              <a:t>bias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Prelu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relu</a:t>
            </a:r>
            <a:r>
              <a:rPr lang="zh-CN" altLang="en-US" dirty="0" smtClean="0"/>
              <a:t>变差</a:t>
            </a:r>
            <a:r>
              <a:rPr lang="en-US" altLang="zh-CN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upsampling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665" y="169230"/>
            <a:ext cx="6639063" cy="442847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481549" y="33850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Initial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731077" y="897635"/>
            <a:ext cx="79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stage1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698029" y="1656818"/>
            <a:ext cx="102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Stage2/3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930780" y="3390625"/>
            <a:ext cx="81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Stage4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903728" y="3965142"/>
            <a:ext cx="81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Stage5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640" y="4721691"/>
            <a:ext cx="6711088" cy="11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6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1"/>
          <p:cNvSpPr txBox="1">
            <a:spLocks noChangeArrowheads="1"/>
          </p:cNvSpPr>
          <p:nvPr/>
        </p:nvSpPr>
        <p:spPr bwMode="auto">
          <a:xfrm>
            <a:off x="248056" y="236607"/>
            <a:ext cx="7040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>
                <a:solidFill>
                  <a:srgbClr val="00B075"/>
                </a:solidFill>
              </a:rPr>
              <a:t>03</a:t>
            </a:r>
            <a:endParaRPr lang="zh-CN" altLang="en-US" sz="4000" dirty="0">
              <a:solidFill>
                <a:srgbClr val="00B075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2950" y="482750"/>
            <a:ext cx="4400550" cy="46166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Lane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Net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5614" y="1290539"/>
            <a:ext cx="57731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LaneNet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车道</a:t>
            </a:r>
            <a:r>
              <a:rPr lang="zh-CN" altLang="en-US" dirty="0" smtClean="0"/>
              <a:t>线分割</a:t>
            </a:r>
            <a:r>
              <a:rPr lang="en-US" altLang="zh-CN" dirty="0" smtClean="0"/>
              <a:t>2018.2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Lane Net + H-Net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ym typeface="Wingdings" panose="05000000000000000000" pitchFamily="2" charset="2"/>
              </a:rPr>
              <a:t>LaneNet</a:t>
            </a:r>
            <a:r>
              <a:rPr lang="zh-CN" altLang="en-US" dirty="0" smtClean="0">
                <a:sym typeface="Wingdings" panose="05000000000000000000" pitchFamily="2" charset="2"/>
              </a:rPr>
              <a:t>对车道线进行实例分割</a:t>
            </a:r>
            <a:r>
              <a:rPr lang="en-US" altLang="zh-CN" dirty="0" smtClean="0">
                <a:sym typeface="Wingdings" panose="05000000000000000000" pitchFamily="2" charset="2"/>
              </a:rPr>
              <a:t>,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LaneNet</a:t>
            </a:r>
            <a:r>
              <a:rPr lang="zh-CN" altLang="en-US" dirty="0"/>
              <a:t>是</a:t>
            </a:r>
            <a:r>
              <a:rPr lang="zh-CN" altLang="en-US" dirty="0" smtClean="0"/>
              <a:t>基于</a:t>
            </a:r>
            <a:r>
              <a:rPr lang="en-US" altLang="zh-CN" dirty="0" smtClean="0"/>
              <a:t>ENet</a:t>
            </a:r>
            <a:r>
              <a:rPr lang="zh-CN" altLang="en-US" dirty="0" smtClean="0"/>
              <a:t>的</a:t>
            </a:r>
            <a:r>
              <a:rPr lang="en-US" altLang="zh-CN" dirty="0"/>
              <a:t>encoder-decoder</a:t>
            </a:r>
            <a:r>
              <a:rPr lang="zh-CN" altLang="en-US" dirty="0"/>
              <a:t>模型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ym typeface="Wingdings" panose="05000000000000000000" pitchFamily="2" charset="2"/>
              </a:rPr>
              <a:t>H-Net</a:t>
            </a:r>
            <a:r>
              <a:rPr lang="zh-CN" altLang="en-US" dirty="0" smtClean="0">
                <a:sym typeface="Wingdings" panose="05000000000000000000" pitchFamily="2" charset="2"/>
              </a:rPr>
              <a:t>对车道线像素点进行回归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1080TI 52fps,</a:t>
            </a:r>
            <a:r>
              <a:rPr lang="zh-CN" altLang="en-US" dirty="0"/>
              <a:t>图森的车道线数据集上的准确率为</a:t>
            </a:r>
            <a:r>
              <a:rPr lang="en-US" altLang="zh-CN" dirty="0"/>
              <a:t>96.4%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ym typeface="Wingdings" panose="05000000000000000000" pitchFamily="2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898" y="113598"/>
            <a:ext cx="5353050" cy="4667250"/>
          </a:xfrm>
          <a:prstGeom prst="rect">
            <a:avLst/>
          </a:prstGeom>
        </p:spPr>
      </p:pic>
      <p:pic>
        <p:nvPicPr>
          <p:cNvPr id="7174" name="Picture 6" descr="https://upload-images.jianshu.io/upload_images/10460403-9ef1549209eaaf85.png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737" y="3397401"/>
            <a:ext cx="3588161" cy="259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68745" y="81748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/>
              <a:t>工作方法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989135" y="1320259"/>
            <a:ext cx="4218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HardRock</a:t>
            </a:r>
            <a:r>
              <a:rPr lang="zh-CN" altLang="en-US" dirty="0" smtClean="0"/>
              <a:t>，实现了一个标准的</a:t>
            </a:r>
            <a:r>
              <a:rPr lang="en-US" altLang="zh-CN" dirty="0" err="1" smtClean="0"/>
              <a:t>conv+bias+BN+relu+Pooling</a:t>
            </a:r>
            <a:r>
              <a:rPr lang="zh-CN" altLang="en-US" dirty="0" smtClean="0"/>
              <a:t>网络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071982" y="3525861"/>
            <a:ext cx="3114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并不需要一个完整的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进行验证，</a:t>
            </a:r>
            <a:endParaRPr lang="en-US" altLang="zh-CN" dirty="0" smtClean="0"/>
          </a:p>
          <a:p>
            <a:r>
              <a:rPr lang="zh-CN" altLang="en-US" dirty="0" smtClean="0"/>
              <a:t>只需要进行组件化验证，保证单个组件的行为方式是对的即可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903171" y="26305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组件化设计</a:t>
            </a:r>
            <a:endParaRPr lang="zh-CN" altLang="en-US" dirty="0"/>
          </a:p>
        </p:txBody>
      </p:sp>
      <p:sp>
        <p:nvSpPr>
          <p:cNvPr id="10" name="下箭头 9"/>
          <p:cNvSpPr/>
          <p:nvPr/>
        </p:nvSpPr>
        <p:spPr>
          <a:xfrm>
            <a:off x="4327223" y="2194715"/>
            <a:ext cx="448140" cy="364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4348515" y="3068464"/>
            <a:ext cx="448140" cy="364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830122" y="1705253"/>
            <a:ext cx="3015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弄清楚单个组件的，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，参数，行为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830122" y="2777708"/>
            <a:ext cx="301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单组件</a:t>
            </a:r>
            <a:r>
              <a:rPr lang="en-US" altLang="zh-CN" dirty="0" err="1" smtClean="0"/>
              <a:t>Matlab</a:t>
            </a:r>
            <a:r>
              <a:rPr lang="en-US" altLang="zh-CN" dirty="0" smtClean="0"/>
              <a:t>/Python</a:t>
            </a:r>
            <a:r>
              <a:rPr lang="zh-CN" altLang="en-US" dirty="0" smtClean="0"/>
              <a:t>模拟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830122" y="3562539"/>
            <a:ext cx="3015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模拟结果和</a:t>
            </a:r>
            <a:r>
              <a:rPr lang="en-US" altLang="zh-CN" dirty="0" err="1" smtClean="0"/>
              <a:t>Caffe</a:t>
            </a:r>
            <a:r>
              <a:rPr lang="en-US" altLang="zh-CN" dirty="0" smtClean="0"/>
              <a:t>/TF/</a:t>
            </a:r>
            <a:r>
              <a:rPr lang="en-US" altLang="zh-CN" dirty="0" err="1" smtClean="0"/>
              <a:t>Darknet</a:t>
            </a:r>
            <a:r>
              <a:rPr lang="zh-CN" altLang="en-US" dirty="0" smtClean="0"/>
              <a:t>单层数据进行验证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7515922" y="4439703"/>
            <a:ext cx="301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单组件开发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901560" y="5162293"/>
            <a:ext cx="301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单组件和模拟器进行验证</a:t>
            </a:r>
            <a:endParaRPr lang="zh-CN" altLang="en-US" dirty="0"/>
          </a:p>
        </p:txBody>
      </p:sp>
      <p:sp>
        <p:nvSpPr>
          <p:cNvPr id="19" name="下箭头 18"/>
          <p:cNvSpPr/>
          <p:nvPr/>
        </p:nvSpPr>
        <p:spPr>
          <a:xfrm>
            <a:off x="7959490" y="2494974"/>
            <a:ext cx="250031" cy="2827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>
            <a:off x="7959490" y="3270249"/>
            <a:ext cx="250031" cy="2827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>
            <a:off x="7959490" y="4190945"/>
            <a:ext cx="250031" cy="2827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7959490" y="4865827"/>
            <a:ext cx="250031" cy="2827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296444" y="3285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新开发流程</a:t>
            </a:r>
            <a:endParaRPr lang="zh-CN" altLang="en-US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7215256" y="889323"/>
            <a:ext cx="301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单个组件需求</a:t>
            </a:r>
            <a:endParaRPr lang="zh-CN" altLang="en-US" dirty="0"/>
          </a:p>
        </p:txBody>
      </p:sp>
      <p:sp>
        <p:nvSpPr>
          <p:cNvPr id="25" name="下箭头 24"/>
          <p:cNvSpPr/>
          <p:nvPr/>
        </p:nvSpPr>
        <p:spPr>
          <a:xfrm>
            <a:off x="7959489" y="1338491"/>
            <a:ext cx="250031" cy="2827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77031" y="8538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算法选择网络</a:t>
            </a:r>
            <a:endParaRPr lang="zh-CN" altLang="en-US" dirty="0"/>
          </a:p>
        </p:txBody>
      </p:sp>
      <p:sp>
        <p:nvSpPr>
          <p:cNvPr id="27" name="下箭头 26"/>
          <p:cNvSpPr/>
          <p:nvPr/>
        </p:nvSpPr>
        <p:spPr>
          <a:xfrm>
            <a:off x="1374548" y="2226380"/>
            <a:ext cx="448140" cy="364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917348" y="2691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硬件架构设计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032764" y="16927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算法定点化</a:t>
            </a:r>
            <a:endParaRPr lang="zh-CN" altLang="en-US" dirty="0"/>
          </a:p>
        </p:txBody>
      </p:sp>
      <p:sp>
        <p:nvSpPr>
          <p:cNvPr id="30" name="下箭头 29"/>
          <p:cNvSpPr/>
          <p:nvPr/>
        </p:nvSpPr>
        <p:spPr>
          <a:xfrm>
            <a:off x="1371934" y="1273729"/>
            <a:ext cx="448140" cy="364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下箭头 30"/>
          <p:cNvSpPr/>
          <p:nvPr/>
        </p:nvSpPr>
        <p:spPr>
          <a:xfrm>
            <a:off x="1354751" y="3230097"/>
            <a:ext cx="448140" cy="364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16321" y="3660567"/>
            <a:ext cx="207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Matlab</a:t>
            </a:r>
            <a:r>
              <a:rPr lang="en-US" altLang="zh-CN" dirty="0" smtClean="0"/>
              <a:t>/Python</a:t>
            </a:r>
            <a:r>
              <a:rPr lang="zh-CN" altLang="en-US" dirty="0" smtClean="0"/>
              <a:t>模拟</a:t>
            </a:r>
            <a:endParaRPr lang="zh-CN" altLang="en-US" dirty="0"/>
          </a:p>
        </p:txBody>
      </p:sp>
      <p:sp>
        <p:nvSpPr>
          <p:cNvPr id="33" name="下箭头 32"/>
          <p:cNvSpPr/>
          <p:nvPr/>
        </p:nvSpPr>
        <p:spPr>
          <a:xfrm>
            <a:off x="1367488" y="4032858"/>
            <a:ext cx="448140" cy="364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041543" y="43867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模块开发</a:t>
            </a:r>
            <a:endParaRPr lang="zh-CN" altLang="en-US" dirty="0"/>
          </a:p>
        </p:txBody>
      </p:sp>
      <p:sp>
        <p:nvSpPr>
          <p:cNvPr id="35" name="下箭头 34"/>
          <p:cNvSpPr/>
          <p:nvPr/>
        </p:nvSpPr>
        <p:spPr>
          <a:xfrm>
            <a:off x="1302234" y="4766878"/>
            <a:ext cx="448140" cy="364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972306" y="51312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模块验证</a:t>
            </a:r>
            <a:endParaRPr lang="zh-CN" altLang="en-US" dirty="0"/>
          </a:p>
        </p:txBody>
      </p:sp>
      <p:cxnSp>
        <p:nvCxnSpPr>
          <p:cNvPr id="38" name="直接连接符 37"/>
          <p:cNvCxnSpPr/>
          <p:nvPr/>
        </p:nvCxnSpPr>
        <p:spPr>
          <a:xfrm>
            <a:off x="2738071" y="464344"/>
            <a:ext cx="0" cy="5743575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068482" y="19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当前开发流程</a:t>
            </a:r>
            <a:endParaRPr lang="zh-CN" altLang="en-US" b="1" dirty="0"/>
          </a:p>
        </p:txBody>
      </p:sp>
      <p:cxnSp>
        <p:nvCxnSpPr>
          <p:cNvPr id="40" name="直接连接符 39"/>
          <p:cNvCxnSpPr/>
          <p:nvPr/>
        </p:nvCxnSpPr>
        <p:spPr>
          <a:xfrm>
            <a:off x="6681685" y="435150"/>
            <a:ext cx="0" cy="5743575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下箭头 40"/>
          <p:cNvSpPr/>
          <p:nvPr/>
        </p:nvSpPr>
        <p:spPr>
          <a:xfrm>
            <a:off x="1302234" y="5525384"/>
            <a:ext cx="448140" cy="364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1007797" y="59764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全网络验证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10230573" y="5131209"/>
            <a:ext cx="134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算法定点化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22391" y="4306369"/>
            <a:ext cx="162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算法选择网络</a:t>
            </a:r>
            <a:endParaRPr lang="zh-CN" altLang="en-US" dirty="0"/>
          </a:p>
        </p:txBody>
      </p:sp>
      <p:sp>
        <p:nvSpPr>
          <p:cNvPr id="45" name="下箭头 44"/>
          <p:cNvSpPr/>
          <p:nvPr/>
        </p:nvSpPr>
        <p:spPr>
          <a:xfrm>
            <a:off x="10647327" y="4720711"/>
            <a:ext cx="448140" cy="364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9228171" y="5777442"/>
            <a:ext cx="448140" cy="364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8877182" y="6141773"/>
            <a:ext cx="134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全网络验证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3014502" y="5237789"/>
            <a:ext cx="3114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当前一个主要矛盾，就是算法定点化进度太慢，阻碍了</a:t>
            </a:r>
            <a:r>
              <a:rPr lang="en-US" altLang="zh-CN" dirty="0" err="1" smtClean="0"/>
              <a:t>HardRock</a:t>
            </a:r>
            <a:r>
              <a:rPr lang="zh-CN" altLang="en-US" dirty="0" smtClean="0"/>
              <a:t>的开发</a:t>
            </a:r>
            <a:endParaRPr lang="zh-CN" altLang="en-US" dirty="0"/>
          </a:p>
        </p:txBody>
      </p:sp>
      <p:sp>
        <p:nvSpPr>
          <p:cNvPr id="49" name="左大括号 48"/>
          <p:cNvSpPr/>
          <p:nvPr/>
        </p:nvSpPr>
        <p:spPr>
          <a:xfrm rot="16200000">
            <a:off x="9222385" y="4236907"/>
            <a:ext cx="449729" cy="3051099"/>
          </a:xfrm>
          <a:prstGeom prst="leftBrac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线形标注 1(带强调线) 49"/>
          <p:cNvSpPr/>
          <p:nvPr/>
        </p:nvSpPr>
        <p:spPr>
          <a:xfrm>
            <a:off x="10177315" y="2155200"/>
            <a:ext cx="1568106" cy="622508"/>
          </a:xfrm>
          <a:prstGeom prst="accentCallout1">
            <a:avLst>
              <a:gd name="adj1" fmla="val 18750"/>
              <a:gd name="adj2" fmla="val -8333"/>
              <a:gd name="adj3" fmla="val 569491"/>
              <a:gd name="adj4" fmla="val -4116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即使出现微调改动</a:t>
            </a:r>
            <a:r>
              <a:rPr lang="zh-CN" altLang="en-US" dirty="0"/>
              <a:t>也</a:t>
            </a:r>
            <a:r>
              <a:rPr lang="zh-CN" altLang="en-US" dirty="0" smtClean="0"/>
              <a:t>不大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100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1"/>
          <p:cNvSpPr txBox="1">
            <a:spLocks noChangeArrowheads="1"/>
          </p:cNvSpPr>
          <p:nvPr/>
        </p:nvSpPr>
        <p:spPr bwMode="auto">
          <a:xfrm>
            <a:off x="248056" y="236607"/>
            <a:ext cx="7040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>
                <a:solidFill>
                  <a:srgbClr val="00B075"/>
                </a:solidFill>
              </a:rPr>
              <a:t>03</a:t>
            </a:r>
            <a:endParaRPr lang="zh-CN" altLang="en-US" sz="4000" dirty="0">
              <a:solidFill>
                <a:srgbClr val="00B075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5614" y="1290539"/>
            <a:ext cx="6654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ym typeface="Wingdings" panose="05000000000000000000" pitchFamily="2" charset="2"/>
              </a:rPr>
              <a:t>Dilated convolution </a:t>
            </a:r>
            <a:r>
              <a:rPr lang="zh-CN" altLang="en-US" dirty="0" smtClean="0">
                <a:sym typeface="Wingdings" panose="05000000000000000000" pitchFamily="2" charset="2"/>
              </a:rPr>
              <a:t>膨胀卷积，孔卷积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ym typeface="Wingdings" panose="05000000000000000000" pitchFamily="2" charset="2"/>
              </a:rPr>
              <a:t>DeepLab</a:t>
            </a:r>
            <a:r>
              <a:rPr lang="zh-CN" altLang="en-US" dirty="0" smtClean="0">
                <a:sym typeface="Wingdings" panose="05000000000000000000" pitchFamily="2" charset="2"/>
              </a:rPr>
              <a:t>取代</a:t>
            </a:r>
            <a:r>
              <a:rPr lang="en-US" altLang="zh-CN" dirty="0" smtClean="0">
                <a:sym typeface="Wingdings" panose="05000000000000000000" pitchFamily="2" charset="2"/>
              </a:rPr>
              <a:t>FCN</a:t>
            </a:r>
            <a:r>
              <a:rPr lang="zh-CN" altLang="en-US" dirty="0" smtClean="0">
                <a:sym typeface="Wingdings" panose="05000000000000000000" pitchFamily="2" charset="2"/>
              </a:rPr>
              <a:t>中</a:t>
            </a:r>
            <a:r>
              <a:rPr lang="en-US" altLang="zh-CN" dirty="0" smtClean="0">
                <a:sym typeface="Wingdings" panose="05000000000000000000" pitchFamily="2" charset="2"/>
              </a:rPr>
              <a:t>pooling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3x3</a:t>
            </a:r>
            <a:r>
              <a:rPr lang="zh-CN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孔卷积当做</a:t>
            </a:r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5x5</a:t>
            </a:r>
            <a:r>
              <a:rPr lang="zh-CN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处理？把</a:t>
            </a:r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3x3</a:t>
            </a:r>
            <a:r>
              <a:rPr lang="zh-CN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卷积和插零得到</a:t>
            </a:r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5x5</a:t>
            </a:r>
            <a:r>
              <a:rPr lang="zh-CN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卷积核</a:t>
            </a:r>
            <a:endParaRPr lang="en-US" altLang="zh-CN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801" y="1342992"/>
            <a:ext cx="1876977" cy="20404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66801" y="3595203"/>
            <a:ext cx="233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3x3,padding =2,strid=1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668" y="1342992"/>
            <a:ext cx="1698284" cy="211304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765622" y="3595203"/>
            <a:ext cx="233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3x3,padding =1,strid=2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166801" y="20790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反卷积</a:t>
            </a:r>
            <a:r>
              <a:rPr lang="en-US" altLang="zh-CN" dirty="0" err="1"/>
              <a:t>Deconvolution</a:t>
            </a:r>
            <a:r>
              <a:rPr lang="zh-CN" altLang="en-US" dirty="0"/>
              <a:t>（转置卷积）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外围补零反卷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插零分数步长反</a:t>
            </a:r>
            <a:r>
              <a:rPr lang="zh-CN" altLang="en-US" dirty="0" smtClean="0"/>
              <a:t>卷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增加</a:t>
            </a:r>
            <a:r>
              <a:rPr lang="en-US" altLang="zh-CN" dirty="0" smtClean="0">
                <a:solidFill>
                  <a:srgbClr val="FF0000"/>
                </a:solidFill>
              </a:rPr>
              <a:t>padding</a:t>
            </a:r>
            <a:r>
              <a:rPr lang="zh-CN" altLang="en-US" dirty="0" smtClean="0">
                <a:solidFill>
                  <a:srgbClr val="FF0000"/>
                </a:solidFill>
              </a:rPr>
              <a:t>的类型，卷积操作保持一致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8194" name="Picture 2" descr="http://file.elecfans.com/web1/M00/52/3A/o4YBAFsTSmqARBzeAAFotSUDKoM422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05" y="2282917"/>
            <a:ext cx="2472122" cy="238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/>
          <p:cNvSpPr txBox="1"/>
          <p:nvPr/>
        </p:nvSpPr>
        <p:spPr>
          <a:xfrm>
            <a:off x="6737585" y="4518533"/>
            <a:ext cx="53581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ym typeface="Wingdings" panose="05000000000000000000" pitchFamily="2" charset="2"/>
              </a:rPr>
              <a:t>Asymmetric convolution </a:t>
            </a:r>
            <a:r>
              <a:rPr lang="zh-CN" altLang="en-US" dirty="0" smtClean="0">
                <a:sym typeface="Wingdings" panose="05000000000000000000" pitchFamily="2" charset="2"/>
              </a:rPr>
              <a:t>非对称卷积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ym typeface="Wingdings" panose="05000000000000000000" pitchFamily="2" charset="2"/>
              </a:rPr>
              <a:t>InceptionV3</a:t>
            </a:r>
            <a:r>
              <a:rPr lang="zh-CN" altLang="en-US" dirty="0" smtClean="0">
                <a:sym typeface="Wingdings" panose="05000000000000000000" pitchFamily="2" charset="2"/>
              </a:rPr>
              <a:t>，</a:t>
            </a:r>
            <a:r>
              <a:rPr lang="en-US" altLang="zh-CN" dirty="0" err="1" smtClean="0">
                <a:sym typeface="Wingdings" panose="05000000000000000000" pitchFamily="2" charset="2"/>
              </a:rPr>
              <a:t>Enet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ym typeface="Wingdings" panose="05000000000000000000" pitchFamily="2" charset="2"/>
              </a:rPr>
              <a:t>3x3</a:t>
            </a:r>
            <a:r>
              <a:rPr lang="zh-CN" altLang="en-US" dirty="0" smtClean="0">
                <a:sym typeface="Wingdings" panose="05000000000000000000" pitchFamily="2" charset="2"/>
              </a:rPr>
              <a:t>拆成</a:t>
            </a:r>
            <a:r>
              <a:rPr lang="en-US" altLang="zh-CN" dirty="0" smtClean="0">
                <a:sym typeface="Wingdings" panose="05000000000000000000" pitchFamily="2" charset="2"/>
              </a:rPr>
              <a:t>3x1,1x3</a:t>
            </a:r>
            <a:r>
              <a:rPr lang="zh-CN" altLang="en-US" dirty="0" smtClean="0">
                <a:sym typeface="Wingdings" panose="05000000000000000000" pitchFamily="2" charset="2"/>
              </a:rPr>
              <a:t>卷积核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拆成非对称是为了降低计算量，不拆是不是效果更好？</a:t>
            </a:r>
            <a:endParaRPr lang="en-US" altLang="zh-CN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47127" y="3276364"/>
            <a:ext cx="3990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ym typeface="Wingdings" panose="05000000000000000000" pitchFamily="2" charset="2"/>
              </a:rPr>
              <a:t>Depthwise</a:t>
            </a:r>
            <a:r>
              <a:rPr lang="en-US" altLang="zh-CN" dirty="0" smtClean="0">
                <a:sym typeface="Wingdings" panose="05000000000000000000" pitchFamily="2" charset="2"/>
              </a:rPr>
              <a:t> convolution DW</a:t>
            </a:r>
            <a:r>
              <a:rPr lang="zh-CN" altLang="en-US" dirty="0" smtClean="0">
                <a:sym typeface="Wingdings" panose="05000000000000000000" pitchFamily="2" charset="2"/>
              </a:rPr>
              <a:t>卷积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ym typeface="Wingdings" panose="05000000000000000000" pitchFamily="2" charset="2"/>
              </a:rPr>
              <a:t>Mobilenet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Wingdings" panose="05000000000000000000" pitchFamily="2" charset="2"/>
              </a:rPr>
              <a:t>对应</a:t>
            </a:r>
            <a:r>
              <a:rPr lang="en-US" altLang="zh-CN" dirty="0" smtClean="0">
                <a:sym typeface="Wingdings" panose="05000000000000000000" pitchFamily="2" charset="2"/>
              </a:rPr>
              <a:t>channel</a:t>
            </a:r>
            <a:r>
              <a:rPr lang="zh-CN" altLang="en-US" dirty="0" smtClean="0">
                <a:sym typeface="Wingdings" panose="05000000000000000000" pitchFamily="2" charset="2"/>
              </a:rPr>
              <a:t>卷积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通过控制</a:t>
            </a:r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weights enable</a:t>
            </a:r>
            <a:r>
              <a:rPr lang="zh-CN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或者</a:t>
            </a:r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DSP enable</a:t>
            </a:r>
            <a:r>
              <a:rPr lang="zh-CN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，循环</a:t>
            </a:r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channel</a:t>
            </a:r>
            <a:r>
              <a:rPr lang="zh-CN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遍</a:t>
            </a:r>
            <a:endParaRPr lang="en-US" altLang="zh-CN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052" y="4950373"/>
            <a:ext cx="3502224" cy="141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4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0101" y="1850760"/>
            <a:ext cx="788994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latin typeface="PingFangSC-Regular"/>
              </a:rPr>
              <a:t>AlexNet</a:t>
            </a:r>
            <a:r>
              <a:rPr lang="zh-CN" altLang="en-US" dirty="0" smtClean="0">
                <a:latin typeface="PingFangSC-Regular"/>
              </a:rPr>
              <a:t>：</a:t>
            </a:r>
            <a:r>
              <a:rPr lang="en-US" altLang="zh-CN" dirty="0" smtClean="0">
                <a:latin typeface="PingFangSC-Regular"/>
              </a:rPr>
              <a:t>FC</a:t>
            </a:r>
            <a:r>
              <a:rPr lang="zh-CN" altLang="en-US" dirty="0" smtClean="0">
                <a:latin typeface="PingFangSC-Regular"/>
              </a:rPr>
              <a:t>全连接</a:t>
            </a:r>
            <a:endParaRPr lang="en-US" altLang="zh-CN" dirty="0" smtClean="0">
              <a:latin typeface="PingFangSC-Regular"/>
            </a:endParaRPr>
          </a:p>
          <a:p>
            <a:r>
              <a:rPr lang="en-US" altLang="zh-CN" b="0" i="0" dirty="0" err="1" smtClean="0">
                <a:effectLst/>
                <a:latin typeface="PingFangSC-Regular"/>
              </a:rPr>
              <a:t>GoogleNet</a:t>
            </a:r>
            <a:r>
              <a:rPr lang="zh-CN" altLang="en-US" b="0" i="0" dirty="0" smtClean="0">
                <a:effectLst/>
                <a:latin typeface="PingFangSC-Regular"/>
              </a:rPr>
              <a:t>（</a:t>
            </a:r>
            <a:r>
              <a:rPr lang="en-US" altLang="zh-CN" b="0" i="0" dirty="0" err="1" smtClean="0">
                <a:effectLst/>
                <a:latin typeface="PingFangSC-Regular"/>
              </a:rPr>
              <a:t>Incption</a:t>
            </a:r>
            <a:r>
              <a:rPr lang="en-US" altLang="zh-CN" b="0" i="0" dirty="0" smtClean="0">
                <a:effectLst/>
                <a:latin typeface="PingFangSC-Regular"/>
              </a:rPr>
              <a:t> Net</a:t>
            </a:r>
            <a:r>
              <a:rPr lang="zh-CN" altLang="en-US" b="0" i="0" dirty="0" smtClean="0">
                <a:effectLst/>
                <a:latin typeface="PingFangSC-Regular"/>
              </a:rPr>
              <a:t>）：</a:t>
            </a:r>
            <a:r>
              <a:rPr lang="en-US" altLang="zh-CN" dirty="0">
                <a:latin typeface="PingFangSC-Regular"/>
                <a:sym typeface="Wingdings" panose="05000000000000000000" pitchFamily="2" charset="2"/>
              </a:rPr>
              <a:t> </a:t>
            </a:r>
            <a:r>
              <a:rPr lang="en-US" altLang="zh-CN" dirty="0" err="1">
                <a:latin typeface="PingFangSC-Regular"/>
                <a:sym typeface="Wingdings" panose="05000000000000000000" pitchFamily="2" charset="2"/>
              </a:rPr>
              <a:t>Concat</a:t>
            </a:r>
            <a:r>
              <a:rPr lang="en-US" altLang="zh-CN" dirty="0">
                <a:latin typeface="PingFangSC-Regular"/>
                <a:sym typeface="Wingdings" panose="05000000000000000000" pitchFamily="2" charset="2"/>
              </a:rPr>
              <a:t> </a:t>
            </a:r>
            <a:r>
              <a:rPr lang="en-US" altLang="zh-CN" dirty="0" smtClean="0">
                <a:latin typeface="PingFangSC-Regular"/>
                <a:sym typeface="Wingdings" panose="05000000000000000000" pitchFamily="2" charset="2"/>
              </a:rPr>
              <a:t>+ </a:t>
            </a:r>
            <a:r>
              <a:rPr lang="en-US" altLang="zh-CN" b="0" i="0" dirty="0" smtClean="0">
                <a:effectLst/>
                <a:latin typeface="PingFangSC-Regular"/>
              </a:rPr>
              <a:t>average Pooling</a:t>
            </a:r>
            <a:r>
              <a:rPr lang="zh-CN" altLang="en-US" b="0" i="0" dirty="0" smtClean="0">
                <a:effectLst/>
                <a:latin typeface="PingFangSC-Regular"/>
              </a:rPr>
              <a:t> </a:t>
            </a:r>
            <a:r>
              <a:rPr lang="en-US" altLang="zh-CN" b="0" i="0" dirty="0" smtClean="0">
                <a:effectLst/>
                <a:latin typeface="PingFangSC-Regular"/>
              </a:rPr>
              <a:t>+ FC</a:t>
            </a:r>
            <a:r>
              <a:rPr lang="zh-CN" altLang="en-US" b="0" i="0" dirty="0" smtClean="0">
                <a:effectLst/>
                <a:latin typeface="PingFangSC-Regular"/>
              </a:rPr>
              <a:t>全连接</a:t>
            </a:r>
            <a:endParaRPr lang="en-US" altLang="zh-CN" b="0" i="0" dirty="0" smtClean="0">
              <a:effectLst/>
              <a:latin typeface="PingFangSC-Regular"/>
            </a:endParaRPr>
          </a:p>
          <a:p>
            <a:r>
              <a:rPr lang="en-US" altLang="zh-CN" b="0" i="0" dirty="0" err="1" smtClean="0">
                <a:effectLst/>
                <a:latin typeface="PingFangSC-Regular"/>
              </a:rPr>
              <a:t>ResNet</a:t>
            </a:r>
            <a:r>
              <a:rPr lang="zh-CN" altLang="en-US" b="0" i="0" dirty="0" smtClean="0">
                <a:effectLst/>
                <a:latin typeface="PingFangSC-Regular"/>
              </a:rPr>
              <a:t>（</a:t>
            </a:r>
            <a:r>
              <a:rPr lang="en-US" altLang="zh-CN" b="0" i="0" dirty="0" smtClean="0">
                <a:effectLst/>
                <a:latin typeface="PingFangSC-Regular"/>
              </a:rPr>
              <a:t>Residual Net</a:t>
            </a:r>
            <a:r>
              <a:rPr lang="zh-CN" altLang="en-US" b="0" i="0" dirty="0" smtClean="0">
                <a:effectLst/>
                <a:latin typeface="PingFangSC-Regular"/>
              </a:rPr>
              <a:t>）：</a:t>
            </a:r>
            <a:r>
              <a:rPr lang="en-US" altLang="zh-CN" b="0" i="0" dirty="0" smtClean="0">
                <a:effectLst/>
                <a:latin typeface="PingFangSC-Regular"/>
              </a:rPr>
              <a:t>Residual</a:t>
            </a:r>
            <a:r>
              <a:rPr lang="zh-CN" altLang="en-US" b="0" i="0" dirty="0" smtClean="0">
                <a:effectLst/>
                <a:latin typeface="PingFangSC-Regular"/>
              </a:rPr>
              <a:t>加和 </a:t>
            </a:r>
            <a:r>
              <a:rPr lang="en-US" altLang="zh-CN" dirty="0">
                <a:latin typeface="PingFangSC-Regular"/>
              </a:rPr>
              <a:t>+ average </a:t>
            </a:r>
            <a:r>
              <a:rPr lang="en-US" altLang="zh-CN" dirty="0" smtClean="0">
                <a:latin typeface="PingFangSC-Regular"/>
              </a:rPr>
              <a:t>Pooling + FC</a:t>
            </a:r>
            <a:r>
              <a:rPr lang="zh-CN" altLang="en-US" dirty="0">
                <a:latin typeface="PingFangSC-Regular"/>
              </a:rPr>
              <a:t>全</a:t>
            </a:r>
            <a:r>
              <a:rPr lang="zh-CN" altLang="en-US" dirty="0" smtClean="0">
                <a:latin typeface="PingFangSC-Regular"/>
              </a:rPr>
              <a:t>连接</a:t>
            </a:r>
            <a:endParaRPr lang="en-US" altLang="zh-CN" dirty="0" smtClean="0">
              <a:latin typeface="PingFangSC-Regular"/>
            </a:endParaRPr>
          </a:p>
          <a:p>
            <a:r>
              <a:rPr lang="en-US" altLang="zh-CN" dirty="0" err="1" smtClean="0">
                <a:latin typeface="PingFangSC-Regular"/>
              </a:rPr>
              <a:t>MobileNet</a:t>
            </a:r>
            <a:r>
              <a:rPr lang="en-US" altLang="zh-CN" dirty="0" smtClean="0">
                <a:latin typeface="PingFangSC-Regular"/>
              </a:rPr>
              <a:t>(DW Net):DW </a:t>
            </a:r>
            <a:r>
              <a:rPr lang="en-US" altLang="zh-CN" dirty="0" err="1" smtClean="0">
                <a:latin typeface="PingFangSC-Regular"/>
              </a:rPr>
              <a:t>conv</a:t>
            </a:r>
            <a:r>
              <a:rPr lang="en-US" altLang="zh-CN" dirty="0" smtClean="0">
                <a:latin typeface="PingFangSC-Regular"/>
              </a:rPr>
              <a:t> + </a:t>
            </a:r>
            <a:r>
              <a:rPr lang="en-US" altLang="zh-CN" dirty="0">
                <a:latin typeface="PingFangSC-Regular"/>
              </a:rPr>
              <a:t>average Pooling + FC</a:t>
            </a:r>
            <a:r>
              <a:rPr lang="zh-CN" altLang="en-US" dirty="0">
                <a:latin typeface="PingFangSC-Regular"/>
              </a:rPr>
              <a:t>全</a:t>
            </a:r>
            <a:r>
              <a:rPr lang="zh-CN" altLang="en-US" dirty="0" smtClean="0">
                <a:latin typeface="PingFangSC-Regular"/>
              </a:rPr>
              <a:t>连接</a:t>
            </a:r>
            <a:endParaRPr lang="en-US" altLang="zh-CN" dirty="0" smtClean="0">
              <a:latin typeface="PingFangSC-Regular"/>
            </a:endParaRPr>
          </a:p>
          <a:p>
            <a:r>
              <a:rPr lang="en-US" altLang="zh-CN" dirty="0" err="1" smtClean="0">
                <a:latin typeface="PingFangSC-Regular"/>
              </a:rPr>
              <a:t>MobileNet</a:t>
            </a:r>
            <a:r>
              <a:rPr lang="en-US" altLang="zh-CN" dirty="0" smtClean="0">
                <a:latin typeface="PingFangSC-Regular"/>
              </a:rPr>
              <a:t> V2:</a:t>
            </a:r>
            <a:r>
              <a:rPr lang="en-US" altLang="zh-CN" dirty="0">
                <a:latin typeface="PingFangSC-Regular"/>
              </a:rPr>
              <a:t> Residual</a:t>
            </a:r>
            <a:r>
              <a:rPr lang="zh-CN" altLang="en-US" dirty="0">
                <a:latin typeface="PingFangSC-Regular"/>
              </a:rPr>
              <a:t>加</a:t>
            </a:r>
            <a:r>
              <a:rPr lang="zh-CN" altLang="en-US" dirty="0" smtClean="0">
                <a:latin typeface="PingFangSC-Regular"/>
              </a:rPr>
              <a:t>和 </a:t>
            </a:r>
            <a:r>
              <a:rPr lang="en-US" altLang="zh-CN" dirty="0" smtClean="0">
                <a:latin typeface="PingFangSC-Regular"/>
              </a:rPr>
              <a:t>+ V1</a:t>
            </a:r>
          </a:p>
          <a:p>
            <a:r>
              <a:rPr lang="en-US" altLang="zh-CN" dirty="0" smtClean="0">
                <a:latin typeface="PingFangSC-Regular"/>
              </a:rPr>
              <a:t>YOLOV3 Tiny</a:t>
            </a:r>
            <a:r>
              <a:rPr lang="zh-CN" altLang="en-US" dirty="0" smtClean="0">
                <a:latin typeface="PingFangSC-Regular"/>
              </a:rPr>
              <a:t>：</a:t>
            </a:r>
            <a:r>
              <a:rPr lang="en-US" altLang="zh-CN" dirty="0" err="1">
                <a:latin typeface="PingFangSC-Regular"/>
                <a:sym typeface="Wingdings" panose="05000000000000000000" pitchFamily="2" charset="2"/>
              </a:rPr>
              <a:t>Concat</a:t>
            </a:r>
            <a:r>
              <a:rPr lang="en-US" altLang="zh-CN" dirty="0">
                <a:latin typeface="PingFangSC-Regular"/>
                <a:sym typeface="Wingdings" panose="05000000000000000000" pitchFamily="2" charset="2"/>
              </a:rPr>
              <a:t> + </a:t>
            </a:r>
            <a:r>
              <a:rPr lang="en-US" altLang="zh-CN" dirty="0" err="1">
                <a:latin typeface="PingFangSC-Regular"/>
                <a:sym typeface="Wingdings" panose="05000000000000000000" pitchFamily="2" charset="2"/>
              </a:rPr>
              <a:t>upsample</a:t>
            </a:r>
            <a:r>
              <a:rPr lang="en-US" altLang="zh-CN" dirty="0">
                <a:latin typeface="PingFangSC-Regular"/>
                <a:sym typeface="Wingdings" panose="05000000000000000000" pitchFamily="2" charset="2"/>
              </a:rPr>
              <a:t> + Yolo</a:t>
            </a:r>
            <a:r>
              <a:rPr lang="zh-CN" altLang="en-US" dirty="0">
                <a:latin typeface="PingFangSC-Regular"/>
                <a:sym typeface="Wingdings" panose="05000000000000000000" pitchFamily="2" charset="2"/>
              </a:rPr>
              <a:t>层</a:t>
            </a:r>
            <a:endParaRPr lang="en-US" altLang="zh-CN" dirty="0">
              <a:latin typeface="PingFangSC-Regular"/>
            </a:endParaRPr>
          </a:p>
          <a:p>
            <a:r>
              <a:rPr lang="en-US" altLang="zh-CN" dirty="0" smtClean="0">
                <a:latin typeface="PingFangSC-Regular"/>
              </a:rPr>
              <a:t>SSD:</a:t>
            </a:r>
            <a:r>
              <a:rPr lang="en-US" altLang="zh-CN" dirty="0">
                <a:latin typeface="PingFangSC-Regular"/>
              </a:rPr>
              <a:t> average Pooling </a:t>
            </a:r>
            <a:endParaRPr lang="en-US" altLang="zh-CN" dirty="0" smtClean="0">
              <a:latin typeface="PingFangSC-Regular"/>
            </a:endParaRPr>
          </a:p>
          <a:p>
            <a:r>
              <a:rPr lang="en-US" altLang="zh-CN" dirty="0" smtClean="0">
                <a:latin typeface="PingFangSC-Regular"/>
              </a:rPr>
              <a:t>FCN</a:t>
            </a:r>
            <a:r>
              <a:rPr lang="zh-CN" altLang="en-US" dirty="0" smtClean="0">
                <a:latin typeface="PingFangSC-Regular"/>
              </a:rPr>
              <a:t>：</a:t>
            </a:r>
            <a:r>
              <a:rPr lang="en-US" altLang="zh-CN" dirty="0">
                <a:latin typeface="PingFangSC-Regular"/>
                <a:sym typeface="Wingdings" panose="05000000000000000000" pitchFamily="2" charset="2"/>
              </a:rPr>
              <a:t> </a:t>
            </a:r>
            <a:r>
              <a:rPr lang="en-US" altLang="zh-CN" dirty="0">
                <a:latin typeface="PingFangSC-Regular"/>
              </a:rPr>
              <a:t>Residual</a:t>
            </a:r>
            <a:r>
              <a:rPr lang="zh-CN" altLang="en-US" dirty="0">
                <a:latin typeface="PingFangSC-Regular"/>
              </a:rPr>
              <a:t>加和 </a:t>
            </a:r>
            <a:r>
              <a:rPr lang="en-US" altLang="zh-CN" dirty="0" smtClean="0">
                <a:latin typeface="PingFangSC-Regular"/>
                <a:sym typeface="Wingdings" panose="05000000000000000000" pitchFamily="2" charset="2"/>
              </a:rPr>
              <a:t>+ </a:t>
            </a:r>
            <a:r>
              <a:rPr lang="en-US" altLang="zh-CN" dirty="0" err="1" smtClean="0">
                <a:latin typeface="PingFangSC-Regular"/>
                <a:sym typeface="Wingdings" panose="05000000000000000000" pitchFamily="2" charset="2"/>
              </a:rPr>
              <a:t>upsample</a:t>
            </a:r>
            <a:endParaRPr lang="en-US" altLang="zh-CN" dirty="0" smtClean="0">
              <a:latin typeface="PingFangSC-Regular"/>
              <a:sym typeface="Wingdings" panose="05000000000000000000" pitchFamily="2" charset="2"/>
            </a:endParaRPr>
          </a:p>
          <a:p>
            <a:r>
              <a:rPr lang="en-US" altLang="zh-CN" dirty="0" smtClean="0">
                <a:latin typeface="PingFangSC-Regular"/>
              </a:rPr>
              <a:t>Mask RCNN </a:t>
            </a:r>
            <a:r>
              <a:rPr lang="zh-CN" altLang="en-US" dirty="0" smtClean="0">
                <a:latin typeface="PingFangSC-Regular"/>
              </a:rPr>
              <a:t>： </a:t>
            </a:r>
            <a:r>
              <a:rPr lang="en-US" altLang="zh-CN" dirty="0" smtClean="0">
                <a:latin typeface="PingFangSC-Regular"/>
              </a:rPr>
              <a:t>ROI-Align</a:t>
            </a:r>
            <a:r>
              <a:rPr lang="zh-CN" altLang="en-US" dirty="0">
                <a:latin typeface="PingFangSC-Regular"/>
              </a:rPr>
              <a:t> </a:t>
            </a:r>
            <a:r>
              <a:rPr lang="en-US" altLang="zh-CN" dirty="0" smtClean="0">
                <a:latin typeface="PingFangSC-Regular"/>
              </a:rPr>
              <a:t>+ FCN</a:t>
            </a:r>
          </a:p>
          <a:p>
            <a:pPr marL="0" lvl="2"/>
            <a:r>
              <a:rPr lang="en-US" altLang="zh-CN" dirty="0" err="1" smtClean="0">
                <a:latin typeface="PingFangSC-Regular"/>
              </a:rPr>
              <a:t>Enet</a:t>
            </a:r>
            <a:r>
              <a:rPr lang="en-US" altLang="zh-CN" dirty="0" smtClean="0">
                <a:latin typeface="PingFangSC-Regular"/>
              </a:rPr>
              <a:t> </a:t>
            </a:r>
            <a:r>
              <a:rPr lang="zh-CN" altLang="en-US" dirty="0" smtClean="0">
                <a:latin typeface="PingFangSC-Regular"/>
              </a:rPr>
              <a:t>：</a:t>
            </a:r>
            <a:r>
              <a:rPr lang="zh-CN" altLang="en-US" dirty="0"/>
              <a:t>空洞</a:t>
            </a:r>
            <a:r>
              <a:rPr lang="zh-CN" altLang="en-US" dirty="0" smtClean="0"/>
              <a:t>卷积</a:t>
            </a:r>
            <a:r>
              <a:rPr lang="en-US" altLang="zh-CN" dirty="0" smtClean="0">
                <a:latin typeface="PingFangSC-Regular"/>
              </a:rPr>
              <a:t> + </a:t>
            </a:r>
            <a:r>
              <a:rPr lang="en-US" altLang="zh-CN" dirty="0" err="1" smtClean="0">
                <a:latin typeface="PingFangSC-Regular"/>
              </a:rPr>
              <a:t>Prelu</a:t>
            </a:r>
            <a:r>
              <a:rPr lang="en-US" altLang="zh-CN" dirty="0" smtClean="0">
                <a:latin typeface="PingFangSC-Regular"/>
              </a:rPr>
              <a:t> + </a:t>
            </a:r>
            <a:r>
              <a:rPr lang="en-US" altLang="zh-CN" dirty="0" err="1" smtClean="0">
                <a:latin typeface="PingFangSC-Regular"/>
              </a:rPr>
              <a:t>ResNet</a:t>
            </a:r>
            <a:r>
              <a:rPr lang="en-US" altLang="zh-CN" dirty="0" smtClean="0">
                <a:latin typeface="PingFangSC-Regular"/>
              </a:rPr>
              <a:t> + </a:t>
            </a:r>
            <a:r>
              <a:rPr lang="en-US" altLang="zh-CN" dirty="0" err="1" smtClean="0">
                <a:latin typeface="PingFangSC-Regular"/>
              </a:rPr>
              <a:t>Concat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3659516" y="529341"/>
            <a:ext cx="42307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err="1" smtClean="0"/>
              <a:t>HardRock</a:t>
            </a:r>
            <a:r>
              <a:rPr lang="zh-CN" altLang="en-US" sz="4000" dirty="0" smtClean="0"/>
              <a:t>网络支持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551219" y="1944880"/>
            <a:ext cx="334527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HardRock</a:t>
            </a:r>
            <a:r>
              <a:rPr lang="zh-CN" altLang="en-US" dirty="0" smtClean="0"/>
              <a:t>需要新增功能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/>
              <a:t>Concat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Input</a:t>
            </a:r>
            <a:r>
              <a:rPr lang="zh-CN" altLang="en-US" dirty="0" smtClean="0"/>
              <a:t>数据直接做</a:t>
            </a:r>
            <a:r>
              <a:rPr lang="en-US" altLang="zh-CN" dirty="0" smtClean="0"/>
              <a:t>Max pooling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Average Pooling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FC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Residual Net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DW </a:t>
            </a:r>
            <a:r>
              <a:rPr lang="en-US" altLang="zh-CN" dirty="0" err="1" smtClean="0"/>
              <a:t>conv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空洞卷积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反</a:t>
            </a:r>
            <a:r>
              <a:rPr lang="zh-CN" altLang="en-US" dirty="0" smtClean="0"/>
              <a:t>卷积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/>
              <a:t>Prelu</a:t>
            </a:r>
            <a:endParaRPr lang="zh-CN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7839841" y="3281921"/>
            <a:ext cx="522190" cy="400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53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1"/>
          <p:cNvSpPr txBox="1">
            <a:spLocks noChangeArrowheads="1"/>
          </p:cNvSpPr>
          <p:nvPr/>
        </p:nvSpPr>
        <p:spPr bwMode="auto">
          <a:xfrm>
            <a:off x="248056" y="236607"/>
            <a:ext cx="7040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>
                <a:solidFill>
                  <a:srgbClr val="00B075"/>
                </a:solidFill>
              </a:rPr>
              <a:t>03</a:t>
            </a:r>
            <a:endParaRPr lang="zh-CN" altLang="en-US" sz="4000" dirty="0">
              <a:solidFill>
                <a:srgbClr val="00B075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211551"/>
              </p:ext>
            </p:extLst>
          </p:nvPr>
        </p:nvGraphicFramePr>
        <p:xfrm>
          <a:off x="1046114" y="311943"/>
          <a:ext cx="10805368" cy="623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40"/>
                <a:gridCol w="1618797"/>
                <a:gridCol w="738513"/>
                <a:gridCol w="667732"/>
                <a:gridCol w="5485926"/>
                <a:gridCol w="1560260"/>
              </a:tblGrid>
              <a:tr h="31484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功能项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Firmware</a:t>
                      </a:r>
                      <a:r>
                        <a:rPr lang="zh-CN" altLang="en-US" dirty="0" smtClean="0"/>
                        <a:t>修改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FPGA</a:t>
                      </a:r>
                      <a:r>
                        <a:rPr lang="zh-CN" altLang="en-US" dirty="0" smtClean="0"/>
                        <a:t>修改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遗留问题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Concat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Firmware</a:t>
                      </a:r>
                      <a:r>
                        <a:rPr lang="zh-CN" altLang="en-US" dirty="0" smtClean="0"/>
                        <a:t>修改</a:t>
                      </a:r>
                      <a:r>
                        <a:rPr lang="en-US" altLang="zh-CN" dirty="0" smtClean="0"/>
                        <a:t>output</a:t>
                      </a:r>
                      <a:r>
                        <a:rPr lang="zh-CN" altLang="en-US" dirty="0" smtClean="0"/>
                        <a:t>地址，让其连续，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20395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Input</a:t>
                      </a:r>
                      <a:r>
                        <a:rPr lang="zh-CN" altLang="en-US" dirty="0" smtClean="0"/>
                        <a:t>数据直接做</a:t>
                      </a:r>
                      <a:r>
                        <a:rPr lang="en-US" altLang="zh-CN" dirty="0" smtClean="0"/>
                        <a:t>Max pooling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在</a:t>
                      </a:r>
                      <a:r>
                        <a:rPr lang="en-US" altLang="zh-CN" dirty="0" smtClean="0"/>
                        <a:t>input</a:t>
                      </a:r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smtClean="0"/>
                        <a:t>CE</a:t>
                      </a:r>
                      <a:r>
                        <a:rPr lang="zh-CN" altLang="en-US" dirty="0" smtClean="0"/>
                        <a:t>之间插入一层连接层，控制路径到</a:t>
                      </a:r>
                      <a:r>
                        <a:rPr lang="en-US" altLang="zh-CN" dirty="0" err="1" smtClean="0"/>
                        <a:t>ce</a:t>
                      </a:r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smtClean="0"/>
                        <a:t>Pooling</a:t>
                      </a:r>
                      <a:r>
                        <a:rPr lang="zh-CN" altLang="en-US" dirty="0" smtClean="0"/>
                        <a:t>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Average 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在</a:t>
                      </a:r>
                      <a:r>
                        <a:rPr lang="en-US" altLang="zh-CN" dirty="0" smtClean="0"/>
                        <a:t>Pooling</a:t>
                      </a:r>
                      <a:r>
                        <a:rPr lang="zh-CN" altLang="en-US" dirty="0" smtClean="0"/>
                        <a:t>增加累加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除法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有哪些尺寸？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FC</a:t>
                      </a:r>
                      <a:r>
                        <a:rPr lang="zh-CN" altLang="en-US" dirty="0" smtClean="0"/>
                        <a:t>全连接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重点修改</a:t>
                      </a:r>
                      <a:r>
                        <a:rPr lang="en-US" altLang="zh-CN" dirty="0" smtClean="0"/>
                        <a:t>input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smtClean="0"/>
                        <a:t>CE</a:t>
                      </a:r>
                      <a:r>
                        <a:rPr lang="zh-CN" altLang="en-US" dirty="0" smtClean="0"/>
                        <a:t>复用</a:t>
                      </a:r>
                      <a:r>
                        <a:rPr lang="en-US" altLang="zh-CN" dirty="0" smtClean="0"/>
                        <a:t>1x1</a:t>
                      </a:r>
                      <a:r>
                        <a:rPr lang="zh-CN" altLang="en-US" dirty="0" smtClean="0"/>
                        <a:t>网络，修改累加时序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Input</a:t>
                      </a:r>
                      <a:r>
                        <a:rPr lang="zh-CN" altLang="en-US" dirty="0" smtClean="0"/>
                        <a:t>尺寸？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Residual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在</a:t>
                      </a:r>
                      <a:r>
                        <a:rPr lang="en-US" altLang="zh-CN" dirty="0" smtClean="0"/>
                        <a:t>CEO</a:t>
                      </a:r>
                      <a:r>
                        <a:rPr lang="zh-CN" altLang="en-US" dirty="0" smtClean="0"/>
                        <a:t>增加累加功能，同时需要增加上层网络的取数通道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DW </a:t>
                      </a:r>
                      <a:r>
                        <a:rPr lang="en-US" altLang="zh-CN" dirty="0" err="1" smtClean="0"/>
                        <a:t>conv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CE</a:t>
                      </a:r>
                      <a:r>
                        <a:rPr lang="zh-CN" altLang="en-US" dirty="0" smtClean="0"/>
                        <a:t>控制</a:t>
                      </a:r>
                      <a:r>
                        <a:rPr lang="en-US" altLang="zh-CN" dirty="0" smtClean="0"/>
                        <a:t>weights enable</a:t>
                      </a:r>
                      <a:r>
                        <a:rPr lang="zh-CN" altLang="en-US" dirty="0" smtClean="0"/>
                        <a:t>或</a:t>
                      </a:r>
                      <a:r>
                        <a:rPr lang="en-US" altLang="zh-CN" dirty="0" smtClean="0"/>
                        <a:t>DSP enable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空洞卷积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把</a:t>
                      </a:r>
                      <a:r>
                        <a:rPr lang="en-US" altLang="zh-CN" dirty="0" smtClean="0"/>
                        <a:t>3x3</a:t>
                      </a:r>
                      <a:r>
                        <a:rPr lang="zh-CN" altLang="en-US" dirty="0" smtClean="0"/>
                        <a:t>填充成</a:t>
                      </a:r>
                      <a:r>
                        <a:rPr lang="en-US" altLang="zh-CN" dirty="0" smtClean="0"/>
                        <a:t>5x5</a:t>
                      </a:r>
                      <a:r>
                        <a:rPr lang="zh-CN" altLang="en-US" dirty="0" smtClean="0"/>
                        <a:t>的卷积核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是不是只有</a:t>
                      </a:r>
                      <a:r>
                        <a:rPr lang="en-US" altLang="zh-CN" dirty="0" smtClean="0"/>
                        <a:t>3x3</a:t>
                      </a:r>
                      <a:r>
                        <a:rPr lang="zh-CN" altLang="en-US" dirty="0" smtClean="0"/>
                        <a:t>卷积？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反卷积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修改</a:t>
                      </a:r>
                      <a:r>
                        <a:rPr lang="en-US" altLang="zh-CN" dirty="0" smtClean="0"/>
                        <a:t>input padding</a:t>
                      </a:r>
                      <a:r>
                        <a:rPr lang="zh-CN" altLang="en-US" dirty="0" smtClean="0"/>
                        <a:t>功能，支持插值</a:t>
                      </a:r>
                      <a:r>
                        <a:rPr lang="en-US" altLang="zh-CN" dirty="0" smtClean="0"/>
                        <a:t>padding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会用到几种插值？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Prelu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Relu</a:t>
                      </a:r>
                      <a:r>
                        <a:rPr lang="zh-CN" altLang="en-US" dirty="0" smtClean="0"/>
                        <a:t>单元增加一个乘法系数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非对称卷积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是否能用正常卷积替代？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79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文本框 1"/>
          <p:cNvSpPr txBox="1">
            <a:spLocks noChangeArrowheads="1"/>
          </p:cNvSpPr>
          <p:nvPr/>
        </p:nvSpPr>
        <p:spPr bwMode="auto">
          <a:xfrm>
            <a:off x="4464049" y="2984500"/>
            <a:ext cx="31623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dirty="0">
                <a:solidFill>
                  <a:srgbClr val="00B075"/>
                </a:solidFill>
              </a:rPr>
              <a:t>THANK YOU</a:t>
            </a:r>
            <a:endParaRPr lang="zh-CN" altLang="en-US" sz="4800" dirty="0">
              <a:solidFill>
                <a:srgbClr val="00B075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868" y="477837"/>
            <a:ext cx="2506663" cy="25066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1"/>
          <p:cNvSpPr txBox="1">
            <a:spLocks noChangeArrowheads="1"/>
          </p:cNvSpPr>
          <p:nvPr/>
        </p:nvSpPr>
        <p:spPr bwMode="auto">
          <a:xfrm>
            <a:off x="247650" y="236538"/>
            <a:ext cx="704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00B075"/>
                </a:solidFill>
              </a:rPr>
              <a:t>01</a:t>
            </a:r>
            <a:endParaRPr lang="zh-CN" altLang="en-US" sz="4000">
              <a:solidFill>
                <a:srgbClr val="00B075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9620" y="343426"/>
            <a:ext cx="4400550" cy="46166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常规网络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92984" y="4988199"/>
            <a:ext cx="30979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AlexNet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Relu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Max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Dropout regularization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1051451"/>
            <a:ext cx="6702109" cy="39367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13657" y="5158162"/>
            <a:ext cx="340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FC</a:t>
            </a:r>
            <a:r>
              <a:rPr lang="en-US" altLang="zh-CN" dirty="0" smtClean="0"/>
              <a:t>1 : 13x13x128x2048</a:t>
            </a:r>
            <a:r>
              <a:rPr lang="zh-CN" altLang="en-US" dirty="0" smtClean="0"/>
              <a:t>全连接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119" y="1453515"/>
            <a:ext cx="4924971" cy="2815787"/>
          </a:xfrm>
          <a:prstGeom prst="rect">
            <a:avLst/>
          </a:prstGeom>
        </p:spPr>
      </p:pic>
      <p:sp>
        <p:nvSpPr>
          <p:cNvPr id="14" name="五角星 13"/>
          <p:cNvSpPr/>
          <p:nvPr/>
        </p:nvSpPr>
        <p:spPr>
          <a:xfrm>
            <a:off x="4702065" y="5054528"/>
            <a:ext cx="416210" cy="472966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1"/>
          <p:cNvSpPr txBox="1">
            <a:spLocks noChangeArrowheads="1"/>
          </p:cNvSpPr>
          <p:nvPr/>
        </p:nvSpPr>
        <p:spPr bwMode="auto">
          <a:xfrm>
            <a:off x="247650" y="236538"/>
            <a:ext cx="704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00B075"/>
                </a:solidFill>
              </a:rPr>
              <a:t>01</a:t>
            </a:r>
            <a:endParaRPr lang="zh-CN" altLang="en-US" sz="4000">
              <a:solidFill>
                <a:srgbClr val="00B075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184" y="236538"/>
            <a:ext cx="5876925" cy="58769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0806" y="2459421"/>
            <a:ext cx="22284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VGG16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继承</a:t>
            </a:r>
            <a:r>
              <a:rPr lang="en-US" altLang="zh-CN" dirty="0" err="1" smtClean="0"/>
              <a:t>AlexNet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7x7</a:t>
            </a:r>
            <a:r>
              <a:rPr lang="zh-CN" altLang="en-US" dirty="0" smtClean="0"/>
              <a:t>核 </a:t>
            </a:r>
            <a:r>
              <a:rPr lang="en-US" altLang="zh-CN" dirty="0" smtClean="0">
                <a:sym typeface="Wingdings" panose="05000000000000000000" pitchFamily="2" charset="2"/>
              </a:rPr>
              <a:t>3</a:t>
            </a:r>
            <a:r>
              <a:rPr lang="zh-CN" altLang="en-US" dirty="0" smtClean="0">
                <a:sym typeface="Wingdings" panose="05000000000000000000" pitchFamily="2" charset="2"/>
              </a:rPr>
              <a:t>个</a:t>
            </a:r>
            <a:r>
              <a:rPr lang="en-US" altLang="zh-CN" dirty="0" smtClean="0">
                <a:sym typeface="Wingdings" panose="05000000000000000000" pitchFamily="2" charset="2"/>
              </a:rPr>
              <a:t>3x3</a:t>
            </a:r>
            <a:r>
              <a:rPr lang="zh-CN" altLang="en-US" dirty="0" smtClean="0">
                <a:sym typeface="Wingdings" panose="05000000000000000000" pitchFamily="2" charset="2"/>
              </a:rPr>
              <a:t>核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130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1"/>
          <p:cNvSpPr txBox="1">
            <a:spLocks noChangeArrowheads="1"/>
          </p:cNvSpPr>
          <p:nvPr/>
        </p:nvSpPr>
        <p:spPr bwMode="auto">
          <a:xfrm>
            <a:off x="247650" y="236538"/>
            <a:ext cx="704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00B075"/>
                </a:solidFill>
              </a:rPr>
              <a:t>01</a:t>
            </a:r>
            <a:endParaRPr lang="zh-CN" altLang="en-US" sz="4000">
              <a:solidFill>
                <a:srgbClr val="00B075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2950" y="482750"/>
            <a:ext cx="4400550" cy="46166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GoogleNet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024" y="3348595"/>
            <a:ext cx="79872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GoogleNet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V1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Inception V1 </a:t>
            </a:r>
            <a:r>
              <a:rPr lang="en-US" altLang="zh-CN" dirty="0" smtClean="0">
                <a:sym typeface="Wingdings" panose="05000000000000000000" pitchFamily="2" charset="2"/>
              </a:rPr>
              <a:t> V2  V3 V4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ym typeface="Wingdings" panose="05000000000000000000" pitchFamily="2" charset="2"/>
              </a:rPr>
              <a:t>Inception V3  </a:t>
            </a:r>
            <a:r>
              <a:rPr lang="en-US" altLang="zh-CN" dirty="0" err="1" smtClean="0">
                <a:sym typeface="Wingdings" panose="05000000000000000000" pitchFamily="2" charset="2"/>
              </a:rPr>
              <a:t>Xception</a:t>
            </a:r>
            <a:r>
              <a:rPr lang="en-US" altLang="zh-CN" dirty="0" smtClean="0">
                <a:sym typeface="Wingdings" panose="05000000000000000000" pitchFamily="2" charset="2"/>
              </a:rPr>
              <a:t>(DW)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Wingdings" panose="05000000000000000000" pitchFamily="2" charset="2"/>
              </a:rPr>
              <a:t>取消全连接（指</a:t>
            </a:r>
            <a:r>
              <a:rPr lang="en-US" altLang="zh-CN" dirty="0" err="1" smtClean="0">
                <a:sym typeface="Wingdings" panose="05000000000000000000" pitchFamily="2" charset="2"/>
              </a:rPr>
              <a:t>Alexnet</a:t>
            </a:r>
            <a:r>
              <a:rPr lang="zh-CN" altLang="en-US" dirty="0" smtClean="0">
                <a:sym typeface="Wingdings" panose="05000000000000000000" pitchFamily="2" charset="2"/>
              </a:rPr>
              <a:t>的</a:t>
            </a:r>
            <a:r>
              <a:rPr lang="en-US" altLang="zh-CN" dirty="0" smtClean="0">
                <a:sym typeface="Wingdings" panose="05000000000000000000" pitchFamily="2" charset="2"/>
              </a:rPr>
              <a:t>FC6</a:t>
            </a:r>
            <a:r>
              <a:rPr lang="zh-CN" altLang="en-US" dirty="0" smtClean="0">
                <a:sym typeface="Wingdings" panose="05000000000000000000" pitchFamily="2" charset="2"/>
              </a:rPr>
              <a:t>和</a:t>
            </a:r>
            <a:r>
              <a:rPr lang="en-US" altLang="zh-CN" dirty="0" smtClean="0">
                <a:sym typeface="Wingdings" panose="05000000000000000000" pitchFamily="2" charset="2"/>
              </a:rPr>
              <a:t>FC7</a:t>
            </a:r>
            <a:r>
              <a:rPr lang="zh-CN" altLang="en-US" dirty="0" smtClean="0">
                <a:sym typeface="Wingdings" panose="05000000000000000000" pitchFamily="2" charset="2"/>
              </a:rPr>
              <a:t>，并不是</a:t>
            </a:r>
            <a:r>
              <a:rPr lang="en-US" altLang="zh-CN" dirty="0" smtClean="0">
                <a:sym typeface="Wingdings" panose="05000000000000000000" pitchFamily="2" charset="2"/>
              </a:rPr>
              <a:t>F8</a:t>
            </a:r>
            <a:r>
              <a:rPr lang="zh-CN" altLang="en-US" dirty="0" smtClean="0">
                <a:sym typeface="Wingdings" panose="05000000000000000000" pitchFamily="2" charset="2"/>
              </a:rPr>
              <a:t>）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1x1</a:t>
            </a:r>
            <a:r>
              <a:rPr lang="zh-CN" altLang="en-US" dirty="0"/>
              <a:t>降维，减少</a:t>
            </a:r>
            <a:r>
              <a:rPr lang="en-US" altLang="zh-CN" dirty="0"/>
              <a:t>weights</a:t>
            </a:r>
            <a:r>
              <a:rPr lang="zh-CN" altLang="en-US" dirty="0"/>
              <a:t>大小和</a:t>
            </a:r>
            <a:r>
              <a:rPr lang="en-US" altLang="zh-CN" dirty="0"/>
              <a:t>Feature map</a:t>
            </a:r>
            <a:r>
              <a:rPr lang="zh-CN" altLang="en-US" dirty="0"/>
              <a:t>维</a:t>
            </a:r>
            <a:r>
              <a:rPr lang="zh-CN" altLang="en-US" dirty="0" smtClean="0"/>
              <a:t>度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ym typeface="Wingdings" panose="05000000000000000000" pitchFamily="2" charset="2"/>
              </a:rPr>
              <a:t>Concat</a:t>
            </a:r>
            <a:r>
              <a:rPr lang="zh-CN" altLang="en-US" dirty="0" smtClean="0">
                <a:sym typeface="Wingdings" panose="05000000000000000000" pitchFamily="2" charset="2"/>
              </a:rPr>
              <a:t>在</a:t>
            </a:r>
            <a:r>
              <a:rPr lang="en-US" altLang="zh-CN" dirty="0" smtClean="0">
                <a:sym typeface="Wingdings" panose="05000000000000000000" pitchFamily="2" charset="2"/>
              </a:rPr>
              <a:t>channel</a:t>
            </a:r>
            <a:r>
              <a:rPr lang="zh-CN" altLang="en-US" dirty="0" smtClean="0">
                <a:sym typeface="Wingdings" panose="05000000000000000000" pitchFamily="2" charset="2"/>
              </a:rPr>
              <a:t>方向合并，并非加和，上图输出</a:t>
            </a:r>
            <a:r>
              <a:rPr lang="en-US" altLang="zh-CN" dirty="0" smtClean="0">
                <a:sym typeface="Wingdings" panose="05000000000000000000" pitchFamily="2" charset="2"/>
              </a:rPr>
              <a:t>64+128+32+32=256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Wingdings" panose="05000000000000000000" pitchFamily="2" charset="2"/>
              </a:rPr>
              <a:t>最后用了</a:t>
            </a:r>
            <a:r>
              <a:rPr lang="en-US" altLang="zh-CN" dirty="0" smtClean="0">
                <a:sym typeface="Wingdings" panose="05000000000000000000" pitchFamily="2" charset="2"/>
              </a:rPr>
              <a:t>Average Pooling </a:t>
            </a:r>
            <a:r>
              <a:rPr lang="zh-CN" altLang="en-US" dirty="0" smtClean="0">
                <a:sym typeface="Wingdings" panose="05000000000000000000" pitchFamily="2" charset="2"/>
              </a:rPr>
              <a:t>和</a:t>
            </a:r>
            <a:r>
              <a:rPr lang="en-US" altLang="zh-CN" dirty="0" smtClean="0">
                <a:sym typeface="Wingdings" panose="05000000000000000000" pitchFamily="2" charset="2"/>
              </a:rPr>
              <a:t>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Wingdings" panose="05000000000000000000" pitchFamily="2" charset="2"/>
              </a:rPr>
              <a:t>解决前几层梯度消失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ym typeface="Wingdings" panose="05000000000000000000" pitchFamily="2" charset="2"/>
              </a:rPr>
              <a:t>V2</a:t>
            </a:r>
            <a:r>
              <a:rPr lang="zh-CN" altLang="en-US" dirty="0" smtClean="0">
                <a:sym typeface="Wingdings" panose="05000000000000000000" pitchFamily="2" charset="2"/>
              </a:rPr>
              <a:t>加入</a:t>
            </a:r>
            <a:r>
              <a:rPr lang="en-US" altLang="zh-CN" dirty="0" err="1" smtClean="0">
                <a:sym typeface="Wingdings" panose="05000000000000000000" pitchFamily="2" charset="2"/>
              </a:rPr>
              <a:t>BatchNormalization</a:t>
            </a:r>
            <a:r>
              <a:rPr lang="zh-CN" altLang="en-US" dirty="0" smtClean="0">
                <a:sym typeface="Wingdings" panose="05000000000000000000" pitchFamily="2" charset="2"/>
              </a:rPr>
              <a:t>，</a:t>
            </a:r>
            <a:r>
              <a:rPr lang="en-US" altLang="zh-CN" dirty="0" smtClean="0">
                <a:sym typeface="Wingdings" panose="05000000000000000000" pitchFamily="2" charset="2"/>
              </a:rPr>
              <a:t>2</a:t>
            </a:r>
            <a:r>
              <a:rPr lang="zh-CN" altLang="en-US" dirty="0" smtClean="0">
                <a:sym typeface="Wingdings" panose="05000000000000000000" pitchFamily="2" charset="2"/>
              </a:rPr>
              <a:t>个</a:t>
            </a:r>
            <a:r>
              <a:rPr lang="en-US" altLang="zh-CN" dirty="0" smtClean="0">
                <a:sym typeface="Wingdings" panose="05000000000000000000" pitchFamily="2" charset="2"/>
              </a:rPr>
              <a:t>3x3</a:t>
            </a:r>
            <a:r>
              <a:rPr lang="zh-CN" altLang="en-US" dirty="0" smtClean="0">
                <a:sym typeface="Wingdings" panose="05000000000000000000" pitchFamily="2" charset="2"/>
              </a:rPr>
              <a:t>替代</a:t>
            </a:r>
            <a:r>
              <a:rPr lang="en-US" altLang="zh-CN" dirty="0" smtClean="0">
                <a:sym typeface="Wingdings" panose="05000000000000000000" pitchFamily="2" charset="2"/>
              </a:rPr>
              <a:t>x5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ym typeface="Wingdings" panose="05000000000000000000" pitchFamily="2" charset="2"/>
              </a:rPr>
              <a:t>V3</a:t>
            </a:r>
            <a:r>
              <a:rPr lang="zh-CN" altLang="en-US" dirty="0" smtClean="0">
                <a:sym typeface="Wingdings" panose="05000000000000000000" pitchFamily="2" charset="2"/>
              </a:rPr>
              <a:t>把</a:t>
            </a:r>
            <a:r>
              <a:rPr lang="en-US" altLang="zh-CN" dirty="0" smtClean="0">
                <a:sym typeface="Wingdings" panose="05000000000000000000" pitchFamily="2" charset="2"/>
              </a:rPr>
              <a:t>7x7</a:t>
            </a:r>
            <a:r>
              <a:rPr lang="zh-CN" altLang="en-US" dirty="0" smtClean="0">
                <a:sym typeface="Wingdings" panose="05000000000000000000" pitchFamily="2" charset="2"/>
              </a:rPr>
              <a:t>拆成</a:t>
            </a:r>
            <a:r>
              <a:rPr lang="en-US" altLang="zh-CN" dirty="0" smtClean="0">
                <a:sym typeface="Wingdings" panose="05000000000000000000" pitchFamily="2" charset="2"/>
              </a:rPr>
              <a:t>7*1+1*7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ym typeface="Wingdings" panose="05000000000000000000" pitchFamily="2" charset="2"/>
              </a:rPr>
              <a:t>V4</a:t>
            </a:r>
            <a:r>
              <a:rPr lang="zh-CN" altLang="en-US" dirty="0" smtClean="0">
                <a:sym typeface="Wingdings" panose="05000000000000000000" pitchFamily="2" charset="2"/>
              </a:rPr>
              <a:t>加入残差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005" y="236538"/>
            <a:ext cx="6372225" cy="32956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88" y="3031939"/>
            <a:ext cx="2538071" cy="2971571"/>
          </a:xfrm>
          <a:prstGeom prst="rect">
            <a:avLst/>
          </a:prstGeom>
        </p:spPr>
      </p:pic>
      <p:sp>
        <p:nvSpPr>
          <p:cNvPr id="12" name="五角星 11"/>
          <p:cNvSpPr/>
          <p:nvPr/>
        </p:nvSpPr>
        <p:spPr>
          <a:xfrm>
            <a:off x="10417230" y="2074743"/>
            <a:ext cx="416210" cy="472966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五角星 13"/>
          <p:cNvSpPr/>
          <p:nvPr/>
        </p:nvSpPr>
        <p:spPr>
          <a:xfrm>
            <a:off x="11344243" y="4959247"/>
            <a:ext cx="416210" cy="472966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03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1"/>
          <p:cNvSpPr txBox="1">
            <a:spLocks noChangeArrowheads="1"/>
          </p:cNvSpPr>
          <p:nvPr/>
        </p:nvSpPr>
        <p:spPr bwMode="auto">
          <a:xfrm>
            <a:off x="248056" y="236607"/>
            <a:ext cx="7040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>
                <a:solidFill>
                  <a:srgbClr val="00B075"/>
                </a:solidFill>
              </a:rPr>
              <a:t>02</a:t>
            </a:r>
            <a:endParaRPr lang="zh-CN" altLang="en-US" sz="4000" dirty="0">
              <a:solidFill>
                <a:srgbClr val="00B075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2950" y="482750"/>
            <a:ext cx="4400550" cy="46166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2334" y="2598157"/>
            <a:ext cx="28850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ResNet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Residual Net</a:t>
            </a:r>
            <a:r>
              <a:rPr lang="zh-CN" altLang="en-US" dirty="0" smtClean="0">
                <a:solidFill>
                  <a:srgbClr val="FF0000"/>
                </a:solidFill>
              </a:rPr>
              <a:t>残差结构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H(x)</a:t>
            </a:r>
            <a:r>
              <a:rPr lang="zh-CN" altLang="en-US" dirty="0" smtClean="0"/>
              <a:t>避免梯度消失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卷积步长</a:t>
            </a:r>
            <a:r>
              <a:rPr lang="en-US" altLang="zh-CN" dirty="0" smtClean="0"/>
              <a:t>2</a:t>
            </a:r>
            <a:r>
              <a:rPr lang="zh-CN" altLang="en-US" dirty="0" smtClean="0"/>
              <a:t>取代</a:t>
            </a:r>
            <a:r>
              <a:rPr lang="en-US" altLang="zh-CN" dirty="0" smtClean="0"/>
              <a:t>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全</a:t>
            </a:r>
            <a:r>
              <a:rPr lang="en-US" altLang="zh-CN" dirty="0" smtClean="0"/>
              <a:t>3x3</a:t>
            </a:r>
            <a:r>
              <a:rPr lang="zh-CN" altLang="en-US" dirty="0" smtClean="0"/>
              <a:t>卷积核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去掉</a:t>
            </a:r>
            <a:r>
              <a:rPr lang="en-US" altLang="zh-CN" dirty="0" smtClean="0"/>
              <a:t>FC6</a:t>
            </a:r>
            <a:r>
              <a:rPr lang="zh-CN" altLang="en-US" dirty="0" smtClean="0"/>
              <a:t>和</a:t>
            </a:r>
            <a:r>
              <a:rPr lang="en-US" altLang="zh-CN" dirty="0" smtClean="0"/>
              <a:t>FC7,</a:t>
            </a:r>
            <a:r>
              <a:rPr lang="zh-CN" altLang="en-US" dirty="0" smtClean="0"/>
              <a:t>保留</a:t>
            </a:r>
            <a:r>
              <a:rPr lang="en-US" altLang="zh-CN" dirty="0" smtClean="0"/>
              <a:t>FC8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最后</a:t>
            </a:r>
            <a:r>
              <a:rPr lang="en-US" altLang="zh-CN" dirty="0" smtClean="0">
                <a:solidFill>
                  <a:srgbClr val="FF0000"/>
                </a:solidFill>
              </a:rPr>
              <a:t>Average Pooling + FC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376" y="236607"/>
            <a:ext cx="5648325" cy="2933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959" y="2777733"/>
            <a:ext cx="3395395" cy="300857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873972" y="5786311"/>
            <a:ext cx="118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Bottleneck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569" y="3218175"/>
            <a:ext cx="2738894" cy="252026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697128" y="5786311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Building Block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670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1"/>
          <p:cNvSpPr txBox="1">
            <a:spLocks noChangeArrowheads="1"/>
          </p:cNvSpPr>
          <p:nvPr/>
        </p:nvSpPr>
        <p:spPr bwMode="auto">
          <a:xfrm>
            <a:off x="248056" y="236607"/>
            <a:ext cx="7040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>
                <a:solidFill>
                  <a:srgbClr val="00B075"/>
                </a:solidFill>
              </a:rPr>
              <a:t>02</a:t>
            </a:r>
            <a:endParaRPr lang="zh-CN" altLang="en-US" sz="4000" dirty="0">
              <a:solidFill>
                <a:srgbClr val="00B075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2950" y="482750"/>
            <a:ext cx="4400550" cy="46166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ResNext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150" y="3972422"/>
            <a:ext cx="25506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ResNext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ResNet</a:t>
            </a:r>
            <a:r>
              <a:rPr lang="zh-CN" altLang="en-US" dirty="0" smtClean="0"/>
              <a:t>升级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参数更少，效果更好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703" y="1190558"/>
            <a:ext cx="7316974" cy="3243529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568381" y="2453114"/>
            <a:ext cx="201798" cy="195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01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1"/>
          <p:cNvSpPr txBox="1">
            <a:spLocks noChangeArrowheads="1"/>
          </p:cNvSpPr>
          <p:nvPr/>
        </p:nvSpPr>
        <p:spPr bwMode="auto">
          <a:xfrm>
            <a:off x="248056" y="236607"/>
            <a:ext cx="7040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>
                <a:solidFill>
                  <a:srgbClr val="00B075"/>
                </a:solidFill>
              </a:rPr>
              <a:t>02</a:t>
            </a:r>
            <a:endParaRPr lang="zh-CN" altLang="en-US" sz="4000" dirty="0">
              <a:solidFill>
                <a:srgbClr val="00B075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2950" y="482750"/>
            <a:ext cx="4400550" cy="46166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MobileNet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9172" y="2759312"/>
            <a:ext cx="34719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MobileNet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Depthwise</a:t>
            </a:r>
            <a:r>
              <a:rPr lang="en-US" altLang="zh-CN" dirty="0" smtClean="0"/>
              <a:t> Separable convolution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DW </a:t>
            </a:r>
            <a:r>
              <a:rPr lang="en-US" altLang="zh-CN" dirty="0" err="1" smtClean="0"/>
              <a:t>conv</a:t>
            </a:r>
            <a:r>
              <a:rPr lang="en-US" altLang="zh-CN" dirty="0" smtClean="0"/>
              <a:t> + 1x1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V1 </a:t>
            </a:r>
            <a:r>
              <a:rPr lang="en-US" altLang="zh-CN" dirty="0" smtClean="0">
                <a:sym typeface="Wingdings" panose="05000000000000000000" pitchFamily="2" charset="2"/>
              </a:rPr>
              <a:t> V2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ym typeface="Wingdings" panose="05000000000000000000" pitchFamily="2" charset="2"/>
              </a:rPr>
              <a:t>V2</a:t>
            </a:r>
            <a:r>
              <a:rPr lang="zh-CN" altLang="en-US" dirty="0" smtClean="0">
                <a:sym typeface="Wingdings" panose="05000000000000000000" pitchFamily="2" charset="2"/>
              </a:rPr>
              <a:t>加入残差结构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ym typeface="Wingdings" panose="05000000000000000000" pitchFamily="2" charset="2"/>
              </a:rPr>
              <a:t>MobileNet</a:t>
            </a:r>
            <a:r>
              <a:rPr lang="en-US" altLang="zh-CN" dirty="0" smtClean="0">
                <a:sym typeface="Wingdings" panose="05000000000000000000" pitchFamily="2" charset="2"/>
              </a:rPr>
              <a:t>  Shuffle 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Wingdings" panose="05000000000000000000" pitchFamily="2" charset="2"/>
              </a:rPr>
              <a:t>节省</a:t>
            </a:r>
            <a:r>
              <a:rPr lang="en-US" altLang="zh-CN" dirty="0" smtClean="0">
                <a:sym typeface="Wingdings" panose="05000000000000000000" pitchFamily="2" charset="2"/>
              </a:rPr>
              <a:t>1x1</a:t>
            </a:r>
            <a:r>
              <a:rPr lang="zh-CN" altLang="en-US" dirty="0" smtClean="0">
                <a:sym typeface="Wingdings" panose="05000000000000000000" pitchFamily="2" charset="2"/>
              </a:rPr>
              <a:t>卷积计算量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ym typeface="Wingdings" panose="05000000000000000000" pitchFamily="2" charset="2"/>
              </a:rPr>
              <a:t>Average Pooling + 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Wingdings" panose="05000000000000000000" pitchFamily="2" charset="2"/>
              </a:rPr>
              <a:t>虽然精度有一点损失，但比</a:t>
            </a:r>
            <a:r>
              <a:rPr lang="en-US" altLang="zh-CN" dirty="0" smtClean="0">
                <a:sym typeface="Wingdings" panose="05000000000000000000" pitchFamily="2" charset="2"/>
              </a:rPr>
              <a:t>VGG16</a:t>
            </a:r>
            <a:r>
              <a:rPr lang="zh-CN" altLang="en-US" dirty="0" smtClean="0">
                <a:sym typeface="Wingdings" panose="05000000000000000000" pitchFamily="2" charset="2"/>
              </a:rPr>
              <a:t>运算量减少</a:t>
            </a:r>
            <a:r>
              <a:rPr lang="en-US" altLang="zh-CN" dirty="0" smtClean="0">
                <a:sym typeface="Wingdings" panose="05000000000000000000" pitchFamily="2" charset="2"/>
              </a:rPr>
              <a:t>30</a:t>
            </a:r>
            <a:r>
              <a:rPr lang="zh-CN" altLang="en-US" dirty="0" smtClean="0">
                <a:sym typeface="Wingdings" panose="05000000000000000000" pitchFamily="2" charset="2"/>
              </a:rPr>
              <a:t>倍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73" y="120574"/>
            <a:ext cx="5567526" cy="33774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132" y="3497976"/>
            <a:ext cx="2807665" cy="327689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739404" y="6056837"/>
            <a:ext cx="2415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Depthwise</a:t>
            </a:r>
            <a:r>
              <a:rPr lang="en-US" altLang="zh-CN" b="1" dirty="0"/>
              <a:t> Convolution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554" y="4483713"/>
            <a:ext cx="3698490" cy="14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0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1"/>
          <p:cNvSpPr txBox="1">
            <a:spLocks noChangeArrowheads="1"/>
          </p:cNvSpPr>
          <p:nvPr/>
        </p:nvSpPr>
        <p:spPr bwMode="auto">
          <a:xfrm>
            <a:off x="248056" y="236607"/>
            <a:ext cx="7040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>
                <a:solidFill>
                  <a:srgbClr val="00B075"/>
                </a:solidFill>
              </a:rPr>
              <a:t>02</a:t>
            </a:r>
            <a:endParaRPr lang="zh-CN" altLang="en-US" sz="4000" dirty="0">
              <a:solidFill>
                <a:srgbClr val="00B075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18900000">
            <a:off x="-242888" y="-141288"/>
            <a:ext cx="1362076" cy="1174751"/>
          </a:xfrm>
          <a:custGeom>
            <a:avLst/>
            <a:gdLst>
              <a:gd name="connsiteX0" fmla="*/ 1196814 w 2393628"/>
              <a:gd name="connsiteY0" fmla="*/ 381000 h 2063472"/>
              <a:gd name="connsiteX1" fmla="*/ 331470 w 2393628"/>
              <a:gd name="connsiteY1" fmla="*/ 1872972 h 2063472"/>
              <a:gd name="connsiteX2" fmla="*/ 2062158 w 2393628"/>
              <a:gd name="connsiteY2" fmla="*/ 1872972 h 2063472"/>
              <a:gd name="connsiteX3" fmla="*/ 1196814 w 2393628"/>
              <a:gd name="connsiteY3" fmla="*/ 0 h 2063472"/>
              <a:gd name="connsiteX4" fmla="*/ 2393628 w 2393628"/>
              <a:gd name="connsiteY4" fmla="*/ 2063472 h 2063472"/>
              <a:gd name="connsiteX5" fmla="*/ 0 w 2393628"/>
              <a:gd name="connsiteY5" fmla="*/ 2063472 h 206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628" h="2063472">
                <a:moveTo>
                  <a:pt x="1196814" y="381000"/>
                </a:moveTo>
                <a:lnTo>
                  <a:pt x="331470" y="1872972"/>
                </a:lnTo>
                <a:lnTo>
                  <a:pt x="2062158" y="1872972"/>
                </a:lnTo>
                <a:close/>
                <a:moveTo>
                  <a:pt x="1196814" y="0"/>
                </a:moveTo>
                <a:lnTo>
                  <a:pt x="2393628" y="2063472"/>
                </a:lnTo>
                <a:lnTo>
                  <a:pt x="0" y="2063472"/>
                </a:lnTo>
                <a:close/>
              </a:path>
            </a:pathLst>
          </a:custGeom>
          <a:solidFill>
            <a:srgbClr val="00B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2950" y="482750"/>
            <a:ext cx="4400550" cy="46166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几个基础网络比较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149" y="1342992"/>
            <a:ext cx="5390341" cy="388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4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1187</Words>
  <Application>Microsoft Office PowerPoint</Application>
  <PresentationFormat>宽屏</PresentationFormat>
  <Paragraphs>280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Helvetica Neue</vt:lpstr>
      <vt:lpstr>PingFangSC-Regular</vt:lpstr>
      <vt:lpstr>宋体</vt:lpstr>
      <vt:lpstr>微软雅黑</vt:lpstr>
      <vt:lpstr>Arial</vt:lpstr>
      <vt:lpstr>Bodoni MT Condensed</vt:lpstr>
      <vt:lpstr>Calibri</vt:lpstr>
      <vt:lpstr>Calibri Light</vt:lpstr>
      <vt:lpstr>Impact</vt:lpstr>
      <vt:lpstr>Modern No. 20</vt:lpstr>
      <vt:lpstr>Wingdings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song jie</cp:lastModifiedBy>
  <cp:revision>273</cp:revision>
  <dcterms:created xsi:type="dcterms:W3CDTF">2015-05-13T09:03:40Z</dcterms:created>
  <dcterms:modified xsi:type="dcterms:W3CDTF">2018-10-18T09:24:39Z</dcterms:modified>
</cp:coreProperties>
</file>